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7" r:id="rId4"/>
    <p:sldId id="258" r:id="rId5"/>
    <p:sldId id="286" r:id="rId6"/>
    <p:sldId id="259" r:id="rId7"/>
    <p:sldId id="280" r:id="rId8"/>
    <p:sldId id="261" r:id="rId9"/>
    <p:sldId id="262" r:id="rId10"/>
    <p:sldId id="263" r:id="rId11"/>
    <p:sldId id="264" r:id="rId12"/>
    <p:sldId id="281" r:id="rId13"/>
    <p:sldId id="26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2" r:id="rId25"/>
    <p:sldId id="276" r:id="rId26"/>
    <p:sldId id="283" r:id="rId27"/>
    <p:sldId id="284" r:id="rId28"/>
    <p:sldId id="290" r:id="rId29"/>
    <p:sldId id="285" r:id="rId30"/>
    <p:sldId id="277" r:id="rId31"/>
    <p:sldId id="278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EEC3C"/>
    <a:srgbClr val="FF5050"/>
    <a:srgbClr val="990099"/>
    <a:srgbClr val="FF4370"/>
    <a:srgbClr val="FE9202"/>
    <a:srgbClr val="FFF3E7"/>
    <a:srgbClr val="FFDC47"/>
    <a:srgbClr val="CCCC00"/>
    <a:srgbClr val="FFCC66"/>
    <a:srgbClr val="0070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226" y="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77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1BE304-35AF-4A40-870F-01C7E0063850}" type="doc">
      <dgm:prSet loTypeId="urn:microsoft.com/office/officeart/2011/layout/CircleProcess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0E6219-5B33-4E74-B3EA-ADBB50769D98}">
      <dgm:prSet phldrT="[Text]"/>
      <dgm:spPr/>
      <dgm:t>
        <a:bodyPr/>
        <a:lstStyle/>
        <a:p>
          <a:r>
            <a:rPr lang="en-US" b="0" i="0" dirty="0" smtClean="0"/>
            <a:t>Imputation pour les </a:t>
          </a:r>
          <a:r>
            <a:rPr lang="en-US" b="0" i="0" dirty="0" err="1" smtClean="0"/>
            <a:t>informations</a:t>
          </a:r>
          <a:r>
            <a:rPr lang="en-US" b="0" i="0" dirty="0" smtClean="0"/>
            <a:t> </a:t>
          </a:r>
          <a:r>
            <a:rPr lang="en-US" b="0" i="0" dirty="0" err="1" smtClean="0"/>
            <a:t>manquantes</a:t>
          </a:r>
          <a:endParaRPr lang="en-US" dirty="0"/>
        </a:p>
      </dgm:t>
    </dgm:pt>
    <dgm:pt modelId="{F8280D00-58AB-4A06-BE82-6FF79A15D739}" type="parTrans" cxnId="{45242A77-39E5-4629-9C79-51118A3211AE}">
      <dgm:prSet/>
      <dgm:spPr/>
      <dgm:t>
        <a:bodyPr/>
        <a:lstStyle/>
        <a:p>
          <a:endParaRPr lang="en-US"/>
        </a:p>
      </dgm:t>
    </dgm:pt>
    <dgm:pt modelId="{EBC1A960-109F-4E78-AB4B-7A1D73A24F4C}" type="sibTrans" cxnId="{45242A77-39E5-4629-9C79-51118A3211AE}">
      <dgm:prSet/>
      <dgm:spPr/>
      <dgm:t>
        <a:bodyPr/>
        <a:lstStyle/>
        <a:p>
          <a:endParaRPr lang="en-US"/>
        </a:p>
      </dgm:t>
    </dgm:pt>
    <dgm:pt modelId="{33AA864F-30F5-4259-BB06-4C04EB59BE08}">
      <dgm:prSet phldrT="[Text]"/>
      <dgm:spPr/>
      <dgm:t>
        <a:bodyPr/>
        <a:lstStyle/>
        <a:p>
          <a:r>
            <a:rPr lang="fr-FR" b="0" i="0" dirty="0" smtClean="0"/>
            <a:t>Types de données</a:t>
          </a:r>
        </a:p>
        <a:p>
          <a:endParaRPr lang="en-US" dirty="0"/>
        </a:p>
      </dgm:t>
    </dgm:pt>
    <dgm:pt modelId="{425CAFBC-35F4-4AE0-A0E7-CE01D9899932}" type="parTrans" cxnId="{07CBD0A9-0527-4B55-8E07-42825C6C9219}">
      <dgm:prSet/>
      <dgm:spPr/>
      <dgm:t>
        <a:bodyPr/>
        <a:lstStyle/>
        <a:p>
          <a:endParaRPr lang="en-US"/>
        </a:p>
      </dgm:t>
    </dgm:pt>
    <dgm:pt modelId="{1C12BD61-6F28-470E-A85D-A62F1758E2BA}" type="sibTrans" cxnId="{07CBD0A9-0527-4B55-8E07-42825C6C9219}">
      <dgm:prSet/>
      <dgm:spPr/>
      <dgm:t>
        <a:bodyPr/>
        <a:lstStyle/>
        <a:p>
          <a:endParaRPr lang="en-US"/>
        </a:p>
      </dgm:t>
    </dgm:pt>
    <dgm:pt modelId="{FED6245B-58D3-40D0-8F2F-945C4398DB8B}">
      <dgm:prSet phldrT="[Text]"/>
      <dgm:spPr/>
      <dgm:t>
        <a:bodyPr/>
        <a:lstStyle/>
        <a:p>
          <a:r>
            <a:rPr lang="fr-FR" b="0" i="0" dirty="0" smtClean="0"/>
            <a:t>Suppression des valeurs aberrantes multivariées et </a:t>
          </a:r>
          <a:r>
            <a:rPr lang="fr-FR" b="0" i="0" dirty="0" err="1" smtClean="0"/>
            <a:t>univariées</a:t>
          </a:r>
          <a:endParaRPr lang="fr-FR" b="0" i="0" dirty="0" smtClean="0"/>
        </a:p>
        <a:p>
          <a:endParaRPr lang="en-US" dirty="0"/>
        </a:p>
      </dgm:t>
    </dgm:pt>
    <dgm:pt modelId="{7C174F8A-A116-405D-9B8E-25E5011E1A43}" type="parTrans" cxnId="{78FCF3D7-9FD3-48DA-9EEA-D7337C2CEAB2}">
      <dgm:prSet/>
      <dgm:spPr/>
      <dgm:t>
        <a:bodyPr/>
        <a:lstStyle/>
        <a:p>
          <a:endParaRPr lang="en-US"/>
        </a:p>
      </dgm:t>
    </dgm:pt>
    <dgm:pt modelId="{364A7D6D-2031-4ED0-99E8-0AEE31B7FEC6}" type="sibTrans" cxnId="{78FCF3D7-9FD3-48DA-9EEA-D7337C2CEAB2}">
      <dgm:prSet/>
      <dgm:spPr/>
      <dgm:t>
        <a:bodyPr/>
        <a:lstStyle/>
        <a:p>
          <a:endParaRPr lang="en-US"/>
        </a:p>
      </dgm:t>
    </dgm:pt>
    <dgm:pt modelId="{A27EFFAF-A9B0-4FC5-99A9-1967033B81CA}">
      <dgm:prSet/>
      <dgm:spPr/>
      <dgm:t>
        <a:bodyPr/>
        <a:lstStyle/>
        <a:p>
          <a:r>
            <a:rPr lang="fr-FR" dirty="0" smtClean="0"/>
            <a:t>Création de nouvelles </a:t>
          </a:r>
          <a:r>
            <a:rPr lang="fr-FR" dirty="0" err="1" smtClean="0"/>
            <a:t>features</a:t>
          </a:r>
          <a:r>
            <a:rPr lang="fr-FR" dirty="0" smtClean="0"/>
            <a:t> </a:t>
          </a:r>
          <a:endParaRPr lang="en-US" dirty="0"/>
        </a:p>
      </dgm:t>
    </dgm:pt>
    <dgm:pt modelId="{7683A982-7A23-445C-A598-2C2365C55332}" type="parTrans" cxnId="{FE9E81ED-D07B-458C-A816-40F41866A011}">
      <dgm:prSet/>
      <dgm:spPr/>
      <dgm:t>
        <a:bodyPr/>
        <a:lstStyle/>
        <a:p>
          <a:endParaRPr lang="en-US"/>
        </a:p>
      </dgm:t>
    </dgm:pt>
    <dgm:pt modelId="{370F534E-2F13-4ED6-88A5-88E16A073A29}" type="sibTrans" cxnId="{FE9E81ED-D07B-458C-A816-40F41866A011}">
      <dgm:prSet/>
      <dgm:spPr/>
      <dgm:t>
        <a:bodyPr/>
        <a:lstStyle/>
        <a:p>
          <a:endParaRPr lang="en-US"/>
        </a:p>
      </dgm:t>
    </dgm:pt>
    <dgm:pt modelId="{74D2030A-0ED9-409F-8A86-A34EFC6E4A35}">
      <dgm:prSet/>
      <dgm:spPr/>
      <dgm:t>
        <a:bodyPr/>
        <a:lstStyle/>
        <a:p>
          <a:r>
            <a:rPr lang="fr-FR" b="0" i="0" dirty="0" smtClean="0"/>
            <a:t>Réduction du nombre de catégories de produits (72 à 12)</a:t>
          </a:r>
          <a:endParaRPr lang="en-US" dirty="0"/>
        </a:p>
      </dgm:t>
    </dgm:pt>
    <dgm:pt modelId="{52AB4EAE-AEB7-46FC-8AE1-77BBF40C472E}" type="parTrans" cxnId="{DDCAEBAB-F1B8-4A91-AAA2-97F0055E4760}">
      <dgm:prSet/>
      <dgm:spPr/>
      <dgm:t>
        <a:bodyPr/>
        <a:lstStyle/>
        <a:p>
          <a:endParaRPr lang="en-US"/>
        </a:p>
      </dgm:t>
    </dgm:pt>
    <dgm:pt modelId="{D16B9300-950E-49D8-9CFC-56536A4F1723}" type="sibTrans" cxnId="{DDCAEBAB-F1B8-4A91-AAA2-97F0055E4760}">
      <dgm:prSet/>
      <dgm:spPr/>
      <dgm:t>
        <a:bodyPr/>
        <a:lstStyle/>
        <a:p>
          <a:endParaRPr lang="en-US"/>
        </a:p>
      </dgm:t>
    </dgm:pt>
    <dgm:pt modelId="{A6672F23-C283-49C8-A0B5-1DB9FE4174E4}">
      <dgm:prSet/>
      <dgm:spPr/>
      <dgm:t>
        <a:bodyPr/>
        <a:lstStyle/>
        <a:p>
          <a:r>
            <a:rPr lang="fr-FR" b="0" i="0" dirty="0" smtClean="0"/>
            <a:t>Assemblage dans une table unique avec pour index l’id client </a:t>
          </a:r>
        </a:p>
        <a:p>
          <a:endParaRPr lang="en-US" dirty="0"/>
        </a:p>
      </dgm:t>
    </dgm:pt>
    <dgm:pt modelId="{01BD4906-D0F8-4850-AEDC-4CFDF143C00B}" type="parTrans" cxnId="{6E12C5DF-5F8B-47DE-AE74-1097776F71B6}">
      <dgm:prSet/>
      <dgm:spPr/>
      <dgm:t>
        <a:bodyPr/>
        <a:lstStyle/>
        <a:p>
          <a:endParaRPr lang="fr-FR"/>
        </a:p>
      </dgm:t>
    </dgm:pt>
    <dgm:pt modelId="{5E019C57-032C-4903-9010-56DB09275122}" type="sibTrans" cxnId="{6E12C5DF-5F8B-47DE-AE74-1097776F71B6}">
      <dgm:prSet/>
      <dgm:spPr/>
      <dgm:t>
        <a:bodyPr/>
        <a:lstStyle/>
        <a:p>
          <a:endParaRPr lang="fr-FR"/>
        </a:p>
      </dgm:t>
    </dgm:pt>
    <dgm:pt modelId="{ABE2C99D-E09A-4A31-8179-0C953D3F09D6}" type="pres">
      <dgm:prSet presAssocID="{991BE304-35AF-4A40-870F-01C7E006385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440FD0A9-B6E7-446C-AEF2-D33A2FA828D2}" type="pres">
      <dgm:prSet presAssocID="{A6672F23-C283-49C8-A0B5-1DB9FE4174E4}" presName="Accent6" presStyleCnt="0"/>
      <dgm:spPr/>
    </dgm:pt>
    <dgm:pt modelId="{DCCE9BE0-7F21-4C99-AE43-AFBA135BD685}" type="pres">
      <dgm:prSet presAssocID="{A6672F23-C283-49C8-A0B5-1DB9FE4174E4}" presName="Accent" presStyleLbl="node1" presStyleIdx="0" presStyleCnt="6"/>
      <dgm:spPr/>
    </dgm:pt>
    <dgm:pt modelId="{CB23FC82-C79E-4790-8E74-2BEDE5966957}" type="pres">
      <dgm:prSet presAssocID="{A6672F23-C283-49C8-A0B5-1DB9FE4174E4}" presName="ParentBackground6" presStyleCnt="0"/>
      <dgm:spPr/>
    </dgm:pt>
    <dgm:pt modelId="{C6939580-371F-4FDC-BAB4-F00AC82F2EFF}" type="pres">
      <dgm:prSet presAssocID="{A6672F23-C283-49C8-A0B5-1DB9FE4174E4}" presName="ParentBackground" presStyleLbl="fgAcc1" presStyleIdx="0" presStyleCnt="6"/>
      <dgm:spPr/>
      <dgm:t>
        <a:bodyPr/>
        <a:lstStyle/>
        <a:p>
          <a:endParaRPr lang="fr-FR"/>
        </a:p>
      </dgm:t>
    </dgm:pt>
    <dgm:pt modelId="{266ABCD4-7D19-4238-887D-AA75C31ACCD3}" type="pres">
      <dgm:prSet presAssocID="{A6672F23-C283-49C8-A0B5-1DB9FE4174E4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975ED77-E176-4137-87B9-D06F180D532D}" type="pres">
      <dgm:prSet presAssocID="{74D2030A-0ED9-409F-8A86-A34EFC6E4A35}" presName="Accent5" presStyleCnt="0"/>
      <dgm:spPr/>
    </dgm:pt>
    <dgm:pt modelId="{8A34F035-59ED-4075-AA77-6AA5343B0BAB}" type="pres">
      <dgm:prSet presAssocID="{74D2030A-0ED9-409F-8A86-A34EFC6E4A35}" presName="Accent" presStyleLbl="node1" presStyleIdx="1" presStyleCnt="6" custLinFactNeighborX="-2561" custLinFactNeighborY="-1343"/>
      <dgm:spPr/>
    </dgm:pt>
    <dgm:pt modelId="{4703C15A-D3EA-4569-8734-75E729A22391}" type="pres">
      <dgm:prSet presAssocID="{74D2030A-0ED9-409F-8A86-A34EFC6E4A35}" presName="ParentBackground5" presStyleCnt="0"/>
      <dgm:spPr/>
    </dgm:pt>
    <dgm:pt modelId="{F2D3D2C5-C1CC-4814-9413-D59B899717FF}" type="pres">
      <dgm:prSet presAssocID="{74D2030A-0ED9-409F-8A86-A34EFC6E4A35}" presName="ParentBackground" presStyleLbl="fgAcc1" presStyleIdx="1" presStyleCnt="6"/>
      <dgm:spPr/>
      <dgm:t>
        <a:bodyPr/>
        <a:lstStyle/>
        <a:p>
          <a:endParaRPr lang="en-US"/>
        </a:p>
      </dgm:t>
    </dgm:pt>
    <dgm:pt modelId="{0D140EDD-C99D-4033-AA43-3D4D06FF90AD}" type="pres">
      <dgm:prSet presAssocID="{74D2030A-0ED9-409F-8A86-A34EFC6E4A35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C77171-743A-4768-A047-3100123EC1D4}" type="pres">
      <dgm:prSet presAssocID="{A27EFFAF-A9B0-4FC5-99A9-1967033B81CA}" presName="Accent4" presStyleCnt="0"/>
      <dgm:spPr/>
    </dgm:pt>
    <dgm:pt modelId="{690A14F6-D98C-4381-82F2-E529038CA4BA}" type="pres">
      <dgm:prSet presAssocID="{A27EFFAF-A9B0-4FC5-99A9-1967033B81CA}" presName="Accent" presStyleLbl="node1" presStyleIdx="2" presStyleCnt="6"/>
      <dgm:spPr/>
    </dgm:pt>
    <dgm:pt modelId="{00B3B4A5-FB53-43BE-90ED-DB9E4212EE6E}" type="pres">
      <dgm:prSet presAssocID="{A27EFFAF-A9B0-4FC5-99A9-1967033B81CA}" presName="ParentBackground4" presStyleCnt="0"/>
      <dgm:spPr/>
    </dgm:pt>
    <dgm:pt modelId="{C374F8F5-5C9E-4E82-9C56-82D2E831C5CF}" type="pres">
      <dgm:prSet presAssocID="{A27EFFAF-A9B0-4FC5-99A9-1967033B81CA}" presName="ParentBackground" presStyleLbl="fgAcc1" presStyleIdx="2" presStyleCnt="6"/>
      <dgm:spPr/>
      <dgm:t>
        <a:bodyPr/>
        <a:lstStyle/>
        <a:p>
          <a:endParaRPr lang="en-US"/>
        </a:p>
      </dgm:t>
    </dgm:pt>
    <dgm:pt modelId="{016BFDFA-4946-4DD2-9C25-00F9DDFA832D}" type="pres">
      <dgm:prSet presAssocID="{A27EFFAF-A9B0-4FC5-99A9-1967033B81CA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0B7C43-29ED-4E96-987D-951EA42E086B}" type="pres">
      <dgm:prSet presAssocID="{FED6245B-58D3-40D0-8F2F-945C4398DB8B}" presName="Accent3" presStyleCnt="0"/>
      <dgm:spPr/>
    </dgm:pt>
    <dgm:pt modelId="{F703462C-87D9-4794-9188-29EBDDF5A15B}" type="pres">
      <dgm:prSet presAssocID="{FED6245B-58D3-40D0-8F2F-945C4398DB8B}" presName="Accent" presStyleLbl="node1" presStyleIdx="3" presStyleCnt="6"/>
      <dgm:spPr/>
    </dgm:pt>
    <dgm:pt modelId="{29F73296-9C71-4BFA-B734-DD2F84437E45}" type="pres">
      <dgm:prSet presAssocID="{FED6245B-58D3-40D0-8F2F-945C4398DB8B}" presName="ParentBackground3" presStyleCnt="0"/>
      <dgm:spPr/>
    </dgm:pt>
    <dgm:pt modelId="{574BCFED-5B3A-46E7-B0C7-A5641624830B}" type="pres">
      <dgm:prSet presAssocID="{FED6245B-58D3-40D0-8F2F-945C4398DB8B}" presName="ParentBackground" presStyleLbl="fgAcc1" presStyleIdx="3" presStyleCnt="6"/>
      <dgm:spPr/>
      <dgm:t>
        <a:bodyPr/>
        <a:lstStyle/>
        <a:p>
          <a:endParaRPr lang="en-US"/>
        </a:p>
      </dgm:t>
    </dgm:pt>
    <dgm:pt modelId="{4093C706-C38F-4D8E-9522-CFC96F29245F}" type="pres">
      <dgm:prSet presAssocID="{FED6245B-58D3-40D0-8F2F-945C4398DB8B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A5B41-CEC6-4634-8628-27C8E3A7B5D8}" type="pres">
      <dgm:prSet presAssocID="{33AA864F-30F5-4259-BB06-4C04EB59BE08}" presName="Accent2" presStyleCnt="0"/>
      <dgm:spPr/>
    </dgm:pt>
    <dgm:pt modelId="{45B04DAB-5C87-4C6C-A2AF-35FB292CB263}" type="pres">
      <dgm:prSet presAssocID="{33AA864F-30F5-4259-BB06-4C04EB59BE08}" presName="Accent" presStyleLbl="node1" presStyleIdx="4" presStyleCnt="6"/>
      <dgm:spPr/>
    </dgm:pt>
    <dgm:pt modelId="{1CA26DD6-B193-43C2-AC7B-2DE078885D25}" type="pres">
      <dgm:prSet presAssocID="{33AA864F-30F5-4259-BB06-4C04EB59BE08}" presName="ParentBackground2" presStyleCnt="0"/>
      <dgm:spPr/>
    </dgm:pt>
    <dgm:pt modelId="{87C193BC-1AF0-490F-A743-D6F903161E77}" type="pres">
      <dgm:prSet presAssocID="{33AA864F-30F5-4259-BB06-4C04EB59BE08}" presName="ParentBackground" presStyleLbl="fgAcc1" presStyleIdx="4" presStyleCnt="6"/>
      <dgm:spPr/>
      <dgm:t>
        <a:bodyPr/>
        <a:lstStyle/>
        <a:p>
          <a:endParaRPr lang="en-US"/>
        </a:p>
      </dgm:t>
    </dgm:pt>
    <dgm:pt modelId="{9A3E4747-3706-431C-BC57-4F43402B85EF}" type="pres">
      <dgm:prSet presAssocID="{33AA864F-30F5-4259-BB06-4C04EB59BE0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ABCBF-022B-4A87-A053-563E536859C3}" type="pres">
      <dgm:prSet presAssocID="{E50E6219-5B33-4E74-B3EA-ADBB50769D98}" presName="Accent1" presStyleCnt="0"/>
      <dgm:spPr/>
    </dgm:pt>
    <dgm:pt modelId="{2CD5EF69-D087-42E8-91DC-27F0F25824F1}" type="pres">
      <dgm:prSet presAssocID="{E50E6219-5B33-4E74-B3EA-ADBB50769D98}" presName="Accent" presStyleLbl="node1" presStyleIdx="5" presStyleCnt="6"/>
      <dgm:spPr/>
    </dgm:pt>
    <dgm:pt modelId="{384221A1-AED7-42BA-84D5-3D96636638E7}" type="pres">
      <dgm:prSet presAssocID="{E50E6219-5B33-4E74-B3EA-ADBB50769D98}" presName="ParentBackground1" presStyleCnt="0"/>
      <dgm:spPr/>
    </dgm:pt>
    <dgm:pt modelId="{5BC3D180-AA80-4F2F-99F2-D2E4B9D26FB0}" type="pres">
      <dgm:prSet presAssocID="{E50E6219-5B33-4E74-B3EA-ADBB50769D98}" presName="ParentBackground" presStyleLbl="fgAcc1" presStyleIdx="5" presStyleCnt="6"/>
      <dgm:spPr/>
      <dgm:t>
        <a:bodyPr/>
        <a:lstStyle/>
        <a:p>
          <a:endParaRPr lang="en-US"/>
        </a:p>
      </dgm:t>
    </dgm:pt>
    <dgm:pt modelId="{DAB9E80F-9654-4C76-9434-CEF56B60F273}" type="pres">
      <dgm:prSet presAssocID="{E50E6219-5B33-4E74-B3EA-ADBB50769D9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CAEBAB-F1B8-4A91-AAA2-97F0055E4760}" srcId="{991BE304-35AF-4A40-870F-01C7E0063850}" destId="{74D2030A-0ED9-409F-8A86-A34EFC6E4A35}" srcOrd="4" destOrd="0" parTransId="{52AB4EAE-AEB7-46FC-8AE1-77BBF40C472E}" sibTransId="{D16B9300-950E-49D8-9CFC-56536A4F1723}"/>
    <dgm:cxn modelId="{45242A77-39E5-4629-9C79-51118A3211AE}" srcId="{991BE304-35AF-4A40-870F-01C7E0063850}" destId="{E50E6219-5B33-4E74-B3EA-ADBB50769D98}" srcOrd="0" destOrd="0" parTransId="{F8280D00-58AB-4A06-BE82-6FF79A15D739}" sibTransId="{EBC1A960-109F-4E78-AB4B-7A1D73A24F4C}"/>
    <dgm:cxn modelId="{5A494ED5-D727-4E15-92CF-2F2B4209F414}" type="presOf" srcId="{74D2030A-0ED9-409F-8A86-A34EFC6E4A35}" destId="{F2D3D2C5-C1CC-4814-9413-D59B899717FF}" srcOrd="0" destOrd="0" presId="urn:microsoft.com/office/officeart/2011/layout/CircleProcess"/>
    <dgm:cxn modelId="{130637DF-7E0F-4B84-90F1-4DE5C00C9705}" type="presOf" srcId="{A27EFFAF-A9B0-4FC5-99A9-1967033B81CA}" destId="{016BFDFA-4946-4DD2-9C25-00F9DDFA832D}" srcOrd="1" destOrd="0" presId="urn:microsoft.com/office/officeart/2011/layout/CircleProcess"/>
    <dgm:cxn modelId="{DA453BFF-CEF8-4EE2-B8F0-225D8AFDC0DE}" type="presOf" srcId="{33AA864F-30F5-4259-BB06-4C04EB59BE08}" destId="{87C193BC-1AF0-490F-A743-D6F903161E77}" srcOrd="0" destOrd="0" presId="urn:microsoft.com/office/officeart/2011/layout/CircleProcess"/>
    <dgm:cxn modelId="{CC11E9BD-481F-40A1-9535-10FA331B9284}" type="presOf" srcId="{E50E6219-5B33-4E74-B3EA-ADBB50769D98}" destId="{DAB9E80F-9654-4C76-9434-CEF56B60F273}" srcOrd="1" destOrd="0" presId="urn:microsoft.com/office/officeart/2011/layout/CircleProcess"/>
    <dgm:cxn modelId="{6C47B2A1-7369-4DF9-BB53-E882738AA6D2}" type="presOf" srcId="{FED6245B-58D3-40D0-8F2F-945C4398DB8B}" destId="{574BCFED-5B3A-46E7-B0C7-A5641624830B}" srcOrd="0" destOrd="0" presId="urn:microsoft.com/office/officeart/2011/layout/CircleProcess"/>
    <dgm:cxn modelId="{AA897CA9-0C29-41FA-B676-1CB457F7975A}" type="presOf" srcId="{A6672F23-C283-49C8-A0B5-1DB9FE4174E4}" destId="{C6939580-371F-4FDC-BAB4-F00AC82F2EFF}" srcOrd="0" destOrd="0" presId="urn:microsoft.com/office/officeart/2011/layout/CircleProcess"/>
    <dgm:cxn modelId="{164C53F6-52CF-49D5-86DF-5A5DED1CEB23}" type="presOf" srcId="{E50E6219-5B33-4E74-B3EA-ADBB50769D98}" destId="{5BC3D180-AA80-4F2F-99F2-D2E4B9D26FB0}" srcOrd="0" destOrd="0" presId="urn:microsoft.com/office/officeart/2011/layout/CircleProcess"/>
    <dgm:cxn modelId="{FE9E81ED-D07B-458C-A816-40F41866A011}" srcId="{991BE304-35AF-4A40-870F-01C7E0063850}" destId="{A27EFFAF-A9B0-4FC5-99A9-1967033B81CA}" srcOrd="3" destOrd="0" parTransId="{7683A982-7A23-445C-A598-2C2365C55332}" sibTransId="{370F534E-2F13-4ED6-88A5-88E16A073A29}"/>
    <dgm:cxn modelId="{78FCF3D7-9FD3-48DA-9EEA-D7337C2CEAB2}" srcId="{991BE304-35AF-4A40-870F-01C7E0063850}" destId="{FED6245B-58D3-40D0-8F2F-945C4398DB8B}" srcOrd="2" destOrd="0" parTransId="{7C174F8A-A116-405D-9B8E-25E5011E1A43}" sibTransId="{364A7D6D-2031-4ED0-99E8-0AEE31B7FEC6}"/>
    <dgm:cxn modelId="{33C9454F-C969-4BB3-B196-A7154659FADD}" type="presOf" srcId="{A6672F23-C283-49C8-A0B5-1DB9FE4174E4}" destId="{266ABCD4-7D19-4238-887D-AA75C31ACCD3}" srcOrd="1" destOrd="0" presId="urn:microsoft.com/office/officeart/2011/layout/CircleProcess"/>
    <dgm:cxn modelId="{1C1B174B-9832-49A4-A5C3-36169411E25C}" type="presOf" srcId="{991BE304-35AF-4A40-870F-01C7E0063850}" destId="{ABE2C99D-E09A-4A31-8179-0C953D3F09D6}" srcOrd="0" destOrd="0" presId="urn:microsoft.com/office/officeart/2011/layout/CircleProcess"/>
    <dgm:cxn modelId="{F3678034-A734-4156-A7FC-2E5DD49BAFC6}" type="presOf" srcId="{A27EFFAF-A9B0-4FC5-99A9-1967033B81CA}" destId="{C374F8F5-5C9E-4E82-9C56-82D2E831C5CF}" srcOrd="0" destOrd="0" presId="urn:microsoft.com/office/officeart/2011/layout/CircleProcess"/>
    <dgm:cxn modelId="{07CBD0A9-0527-4B55-8E07-42825C6C9219}" srcId="{991BE304-35AF-4A40-870F-01C7E0063850}" destId="{33AA864F-30F5-4259-BB06-4C04EB59BE08}" srcOrd="1" destOrd="0" parTransId="{425CAFBC-35F4-4AE0-A0E7-CE01D9899932}" sibTransId="{1C12BD61-6F28-470E-A85D-A62F1758E2BA}"/>
    <dgm:cxn modelId="{6E12C5DF-5F8B-47DE-AE74-1097776F71B6}" srcId="{991BE304-35AF-4A40-870F-01C7E0063850}" destId="{A6672F23-C283-49C8-A0B5-1DB9FE4174E4}" srcOrd="5" destOrd="0" parTransId="{01BD4906-D0F8-4850-AEDC-4CFDF143C00B}" sibTransId="{5E019C57-032C-4903-9010-56DB09275122}"/>
    <dgm:cxn modelId="{C21F6728-A4D5-43E8-AD38-661C8CC4CBB8}" type="presOf" srcId="{33AA864F-30F5-4259-BB06-4C04EB59BE08}" destId="{9A3E4747-3706-431C-BC57-4F43402B85EF}" srcOrd="1" destOrd="0" presId="urn:microsoft.com/office/officeart/2011/layout/CircleProcess"/>
    <dgm:cxn modelId="{384B82B7-FC84-42DF-B880-3F0E9EC56B12}" type="presOf" srcId="{74D2030A-0ED9-409F-8A86-A34EFC6E4A35}" destId="{0D140EDD-C99D-4033-AA43-3D4D06FF90AD}" srcOrd="1" destOrd="0" presId="urn:microsoft.com/office/officeart/2011/layout/CircleProcess"/>
    <dgm:cxn modelId="{9C475671-9888-41D3-A5C0-1A5D3E8AB0B0}" type="presOf" srcId="{FED6245B-58D3-40D0-8F2F-945C4398DB8B}" destId="{4093C706-C38F-4D8E-9522-CFC96F29245F}" srcOrd="1" destOrd="0" presId="urn:microsoft.com/office/officeart/2011/layout/CircleProcess"/>
    <dgm:cxn modelId="{52A995F5-2D2F-4600-9A6E-83C399A8E853}" type="presParOf" srcId="{ABE2C99D-E09A-4A31-8179-0C953D3F09D6}" destId="{440FD0A9-B6E7-446C-AEF2-D33A2FA828D2}" srcOrd="0" destOrd="0" presId="urn:microsoft.com/office/officeart/2011/layout/CircleProcess"/>
    <dgm:cxn modelId="{D7B7883D-B75C-4EFF-8B63-6FBEED7A968B}" type="presParOf" srcId="{440FD0A9-B6E7-446C-AEF2-D33A2FA828D2}" destId="{DCCE9BE0-7F21-4C99-AE43-AFBA135BD685}" srcOrd="0" destOrd="0" presId="urn:microsoft.com/office/officeart/2011/layout/CircleProcess"/>
    <dgm:cxn modelId="{62BEE068-0567-434E-89B1-8CF05B1D6FE6}" type="presParOf" srcId="{ABE2C99D-E09A-4A31-8179-0C953D3F09D6}" destId="{CB23FC82-C79E-4790-8E74-2BEDE5966957}" srcOrd="1" destOrd="0" presId="urn:microsoft.com/office/officeart/2011/layout/CircleProcess"/>
    <dgm:cxn modelId="{82200228-5CA5-4787-9AAC-A326B48F503C}" type="presParOf" srcId="{CB23FC82-C79E-4790-8E74-2BEDE5966957}" destId="{C6939580-371F-4FDC-BAB4-F00AC82F2EFF}" srcOrd="0" destOrd="0" presId="urn:microsoft.com/office/officeart/2011/layout/CircleProcess"/>
    <dgm:cxn modelId="{AE946EA4-DAF3-4296-83F6-3BE40B5678EC}" type="presParOf" srcId="{ABE2C99D-E09A-4A31-8179-0C953D3F09D6}" destId="{266ABCD4-7D19-4238-887D-AA75C31ACCD3}" srcOrd="2" destOrd="0" presId="urn:microsoft.com/office/officeart/2011/layout/CircleProcess"/>
    <dgm:cxn modelId="{5E630E41-3CCF-476C-B3F1-AD9FD5330E55}" type="presParOf" srcId="{ABE2C99D-E09A-4A31-8179-0C953D3F09D6}" destId="{4975ED77-E176-4137-87B9-D06F180D532D}" srcOrd="3" destOrd="0" presId="urn:microsoft.com/office/officeart/2011/layout/CircleProcess"/>
    <dgm:cxn modelId="{053690FE-6B80-44A3-8CA0-9C89E9A3C7E7}" type="presParOf" srcId="{4975ED77-E176-4137-87B9-D06F180D532D}" destId="{8A34F035-59ED-4075-AA77-6AA5343B0BAB}" srcOrd="0" destOrd="0" presId="urn:microsoft.com/office/officeart/2011/layout/CircleProcess"/>
    <dgm:cxn modelId="{787A86F8-B2AD-41F3-9844-755DC475FD6D}" type="presParOf" srcId="{ABE2C99D-E09A-4A31-8179-0C953D3F09D6}" destId="{4703C15A-D3EA-4569-8734-75E729A22391}" srcOrd="4" destOrd="0" presId="urn:microsoft.com/office/officeart/2011/layout/CircleProcess"/>
    <dgm:cxn modelId="{D22CB56E-3B46-48D6-AAB3-BC39F634EF2B}" type="presParOf" srcId="{4703C15A-D3EA-4569-8734-75E729A22391}" destId="{F2D3D2C5-C1CC-4814-9413-D59B899717FF}" srcOrd="0" destOrd="0" presId="urn:microsoft.com/office/officeart/2011/layout/CircleProcess"/>
    <dgm:cxn modelId="{7BC6FEFA-7955-4A46-AAD3-027B7E9F6EA7}" type="presParOf" srcId="{ABE2C99D-E09A-4A31-8179-0C953D3F09D6}" destId="{0D140EDD-C99D-4033-AA43-3D4D06FF90AD}" srcOrd="5" destOrd="0" presId="urn:microsoft.com/office/officeart/2011/layout/CircleProcess"/>
    <dgm:cxn modelId="{58AE17A2-B6C0-4D98-9631-DE753922293A}" type="presParOf" srcId="{ABE2C99D-E09A-4A31-8179-0C953D3F09D6}" destId="{5AC77171-743A-4768-A047-3100123EC1D4}" srcOrd="6" destOrd="0" presId="urn:microsoft.com/office/officeart/2011/layout/CircleProcess"/>
    <dgm:cxn modelId="{059AF1A4-F56C-437A-92E7-ECFA6DC83822}" type="presParOf" srcId="{5AC77171-743A-4768-A047-3100123EC1D4}" destId="{690A14F6-D98C-4381-82F2-E529038CA4BA}" srcOrd="0" destOrd="0" presId="urn:microsoft.com/office/officeart/2011/layout/CircleProcess"/>
    <dgm:cxn modelId="{F6FDADEA-E47A-4E38-862D-6E2351EB843F}" type="presParOf" srcId="{ABE2C99D-E09A-4A31-8179-0C953D3F09D6}" destId="{00B3B4A5-FB53-43BE-90ED-DB9E4212EE6E}" srcOrd="7" destOrd="0" presId="urn:microsoft.com/office/officeart/2011/layout/CircleProcess"/>
    <dgm:cxn modelId="{2A5B14B4-8952-4FA1-A6C9-D075D80742A7}" type="presParOf" srcId="{00B3B4A5-FB53-43BE-90ED-DB9E4212EE6E}" destId="{C374F8F5-5C9E-4E82-9C56-82D2E831C5CF}" srcOrd="0" destOrd="0" presId="urn:microsoft.com/office/officeart/2011/layout/CircleProcess"/>
    <dgm:cxn modelId="{FD7C8DB8-0AEC-4E8B-B205-1F5E856DFD69}" type="presParOf" srcId="{ABE2C99D-E09A-4A31-8179-0C953D3F09D6}" destId="{016BFDFA-4946-4DD2-9C25-00F9DDFA832D}" srcOrd="8" destOrd="0" presId="urn:microsoft.com/office/officeart/2011/layout/CircleProcess"/>
    <dgm:cxn modelId="{FD819A11-A487-4F0B-A5B5-99161ED20F14}" type="presParOf" srcId="{ABE2C99D-E09A-4A31-8179-0C953D3F09D6}" destId="{F90B7C43-29ED-4E96-987D-951EA42E086B}" srcOrd="9" destOrd="0" presId="urn:microsoft.com/office/officeart/2011/layout/CircleProcess"/>
    <dgm:cxn modelId="{E378766C-F650-4911-A694-E71C07BD900A}" type="presParOf" srcId="{F90B7C43-29ED-4E96-987D-951EA42E086B}" destId="{F703462C-87D9-4794-9188-29EBDDF5A15B}" srcOrd="0" destOrd="0" presId="urn:microsoft.com/office/officeart/2011/layout/CircleProcess"/>
    <dgm:cxn modelId="{85378C3D-3568-45C1-81E2-24D114D5DCEE}" type="presParOf" srcId="{ABE2C99D-E09A-4A31-8179-0C953D3F09D6}" destId="{29F73296-9C71-4BFA-B734-DD2F84437E45}" srcOrd="10" destOrd="0" presId="urn:microsoft.com/office/officeart/2011/layout/CircleProcess"/>
    <dgm:cxn modelId="{4EE4F76B-829E-4A4C-9E54-BBB1F9FEE178}" type="presParOf" srcId="{29F73296-9C71-4BFA-B734-DD2F84437E45}" destId="{574BCFED-5B3A-46E7-B0C7-A5641624830B}" srcOrd="0" destOrd="0" presId="urn:microsoft.com/office/officeart/2011/layout/CircleProcess"/>
    <dgm:cxn modelId="{4BDDEABC-333C-463D-A16B-9A2BDDD2D8CE}" type="presParOf" srcId="{ABE2C99D-E09A-4A31-8179-0C953D3F09D6}" destId="{4093C706-C38F-4D8E-9522-CFC96F29245F}" srcOrd="11" destOrd="0" presId="urn:microsoft.com/office/officeart/2011/layout/CircleProcess"/>
    <dgm:cxn modelId="{3F52D682-E4FB-403D-AEC6-07A64E3BF340}" type="presParOf" srcId="{ABE2C99D-E09A-4A31-8179-0C953D3F09D6}" destId="{0CAA5B41-CEC6-4634-8628-27C8E3A7B5D8}" srcOrd="12" destOrd="0" presId="urn:microsoft.com/office/officeart/2011/layout/CircleProcess"/>
    <dgm:cxn modelId="{7043C4A3-1749-4636-9B87-DF5BDBC6E7D7}" type="presParOf" srcId="{0CAA5B41-CEC6-4634-8628-27C8E3A7B5D8}" destId="{45B04DAB-5C87-4C6C-A2AF-35FB292CB263}" srcOrd="0" destOrd="0" presId="urn:microsoft.com/office/officeart/2011/layout/CircleProcess"/>
    <dgm:cxn modelId="{225628B0-8A26-441B-9971-CB66C7FD68AC}" type="presParOf" srcId="{ABE2C99D-E09A-4A31-8179-0C953D3F09D6}" destId="{1CA26DD6-B193-43C2-AC7B-2DE078885D25}" srcOrd="13" destOrd="0" presId="urn:microsoft.com/office/officeart/2011/layout/CircleProcess"/>
    <dgm:cxn modelId="{98431E10-122F-4261-A01D-08EF83AD609B}" type="presParOf" srcId="{1CA26DD6-B193-43C2-AC7B-2DE078885D25}" destId="{87C193BC-1AF0-490F-A743-D6F903161E77}" srcOrd="0" destOrd="0" presId="urn:microsoft.com/office/officeart/2011/layout/CircleProcess"/>
    <dgm:cxn modelId="{E6A82F14-F979-40B5-8EB3-F7B13C0EEBC1}" type="presParOf" srcId="{ABE2C99D-E09A-4A31-8179-0C953D3F09D6}" destId="{9A3E4747-3706-431C-BC57-4F43402B85EF}" srcOrd="14" destOrd="0" presId="urn:microsoft.com/office/officeart/2011/layout/CircleProcess"/>
    <dgm:cxn modelId="{A2F089F6-8E12-455E-B1ED-AB3260F68418}" type="presParOf" srcId="{ABE2C99D-E09A-4A31-8179-0C953D3F09D6}" destId="{B5FABCBF-022B-4A87-A053-563E536859C3}" srcOrd="15" destOrd="0" presId="urn:microsoft.com/office/officeart/2011/layout/CircleProcess"/>
    <dgm:cxn modelId="{62040BB7-1C2E-481D-8802-F802C64DC1CF}" type="presParOf" srcId="{B5FABCBF-022B-4A87-A053-563E536859C3}" destId="{2CD5EF69-D087-42E8-91DC-27F0F25824F1}" srcOrd="0" destOrd="0" presId="urn:microsoft.com/office/officeart/2011/layout/CircleProcess"/>
    <dgm:cxn modelId="{FC17D3A1-7C8F-477C-9F91-EDBE50B0A30E}" type="presParOf" srcId="{ABE2C99D-E09A-4A31-8179-0C953D3F09D6}" destId="{384221A1-AED7-42BA-84D5-3D96636638E7}" srcOrd="16" destOrd="0" presId="urn:microsoft.com/office/officeart/2011/layout/CircleProcess"/>
    <dgm:cxn modelId="{70BBFEDD-FFC1-4AE4-A560-A67A95721862}" type="presParOf" srcId="{384221A1-AED7-42BA-84D5-3D96636638E7}" destId="{5BC3D180-AA80-4F2F-99F2-D2E4B9D26FB0}" srcOrd="0" destOrd="0" presId="urn:microsoft.com/office/officeart/2011/layout/CircleProcess"/>
    <dgm:cxn modelId="{1C7F7B6C-3EE8-4AE9-B244-CA1F21DEBCF9}" type="presParOf" srcId="{ABE2C99D-E09A-4A31-8179-0C953D3F09D6}" destId="{DAB9E80F-9654-4C76-9434-CEF56B60F273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CCE9BE0-7F21-4C99-AE43-AFBA135BD685}">
      <dsp:nvSpPr>
        <dsp:cNvPr id="0" name=""/>
        <dsp:cNvSpPr/>
      </dsp:nvSpPr>
      <dsp:spPr>
        <a:xfrm>
          <a:off x="7658220" y="1432270"/>
          <a:ext cx="1411715" cy="14114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939580-371F-4FDC-BAB4-F00AC82F2EFF}">
      <dsp:nvSpPr>
        <dsp:cNvPr id="0" name=""/>
        <dsp:cNvSpPr/>
      </dsp:nvSpPr>
      <dsp:spPr>
        <a:xfrm>
          <a:off x="7705756" y="1479326"/>
          <a:ext cx="1317540" cy="13173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i="0" kern="1200" dirty="0" smtClean="0"/>
            <a:t>Assemblage dans une table unique avec pour index l’id client 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7894104" y="1667552"/>
        <a:ext cx="940844" cy="940881"/>
      </dsp:txXfrm>
    </dsp:sp>
    <dsp:sp modelId="{8A34F035-59ED-4075-AA77-6AA5343B0BAB}">
      <dsp:nvSpPr>
        <dsp:cNvPr id="0" name=""/>
        <dsp:cNvSpPr/>
      </dsp:nvSpPr>
      <dsp:spPr>
        <a:xfrm rot="2700000">
          <a:off x="6148836" y="1405303"/>
          <a:ext cx="1411516" cy="1411516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D3D2C5-C1CC-4814-9413-D59B899717FF}">
      <dsp:nvSpPr>
        <dsp:cNvPr id="0" name=""/>
        <dsp:cNvSpPr/>
      </dsp:nvSpPr>
      <dsp:spPr>
        <a:xfrm>
          <a:off x="6247402" y="1479326"/>
          <a:ext cx="1317540" cy="13173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i="0" kern="1200" dirty="0" smtClean="0"/>
            <a:t>Réduction du nombre de catégories de produits (72 à 12)</a:t>
          </a:r>
          <a:endParaRPr lang="en-US" sz="1000" kern="1200" dirty="0"/>
        </a:p>
      </dsp:txBody>
      <dsp:txXfrm>
        <a:off x="6435750" y="1667552"/>
        <a:ext cx="940844" cy="940881"/>
      </dsp:txXfrm>
    </dsp:sp>
    <dsp:sp modelId="{690A14F6-D98C-4381-82F2-E529038CA4BA}">
      <dsp:nvSpPr>
        <dsp:cNvPr id="0" name=""/>
        <dsp:cNvSpPr/>
      </dsp:nvSpPr>
      <dsp:spPr>
        <a:xfrm rot="2700000">
          <a:off x="4741612" y="1432111"/>
          <a:ext cx="1411516" cy="1411516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74F8F5-5C9E-4E82-9C56-82D2E831C5CF}">
      <dsp:nvSpPr>
        <dsp:cNvPr id="0" name=""/>
        <dsp:cNvSpPr/>
      </dsp:nvSpPr>
      <dsp:spPr>
        <a:xfrm>
          <a:off x="4789048" y="1479326"/>
          <a:ext cx="1317540" cy="13173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Création de nouvelles </a:t>
          </a:r>
          <a:r>
            <a:rPr lang="fr-FR" sz="1000" kern="1200" dirty="0" err="1" smtClean="0"/>
            <a:t>features</a:t>
          </a:r>
          <a:r>
            <a:rPr lang="fr-FR" sz="1000" kern="1200" dirty="0" smtClean="0"/>
            <a:t> </a:t>
          </a:r>
          <a:endParaRPr lang="en-US" sz="1000" kern="1200" dirty="0"/>
        </a:p>
      </dsp:txBody>
      <dsp:txXfrm>
        <a:off x="4977397" y="1667552"/>
        <a:ext cx="940844" cy="940881"/>
      </dsp:txXfrm>
    </dsp:sp>
    <dsp:sp modelId="{F703462C-87D9-4794-9188-29EBDDF5A15B}">
      <dsp:nvSpPr>
        <dsp:cNvPr id="0" name=""/>
        <dsp:cNvSpPr/>
      </dsp:nvSpPr>
      <dsp:spPr>
        <a:xfrm rot="2700000">
          <a:off x="3283259" y="1432111"/>
          <a:ext cx="1411516" cy="1411516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4BCFED-5B3A-46E7-B0C7-A5641624830B}">
      <dsp:nvSpPr>
        <dsp:cNvPr id="0" name=""/>
        <dsp:cNvSpPr/>
      </dsp:nvSpPr>
      <dsp:spPr>
        <a:xfrm>
          <a:off x="3330695" y="1479326"/>
          <a:ext cx="1317540" cy="13173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i="0" kern="1200" dirty="0" smtClean="0"/>
            <a:t>Suppression des valeurs aberrantes multivariées et </a:t>
          </a:r>
          <a:r>
            <a:rPr lang="fr-FR" sz="1000" b="0" i="0" kern="1200" dirty="0" err="1" smtClean="0"/>
            <a:t>univariées</a:t>
          </a:r>
          <a:endParaRPr lang="fr-FR" sz="1000" b="0" i="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3518146" y="1667552"/>
        <a:ext cx="940844" cy="940881"/>
      </dsp:txXfrm>
    </dsp:sp>
    <dsp:sp modelId="{45B04DAB-5C87-4C6C-A2AF-35FB292CB263}">
      <dsp:nvSpPr>
        <dsp:cNvPr id="0" name=""/>
        <dsp:cNvSpPr/>
      </dsp:nvSpPr>
      <dsp:spPr>
        <a:xfrm rot="2700000">
          <a:off x="1824905" y="1432111"/>
          <a:ext cx="1411516" cy="1411516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C193BC-1AF0-490F-A743-D6F903161E77}">
      <dsp:nvSpPr>
        <dsp:cNvPr id="0" name=""/>
        <dsp:cNvSpPr/>
      </dsp:nvSpPr>
      <dsp:spPr>
        <a:xfrm>
          <a:off x="1872341" y="1479326"/>
          <a:ext cx="1317540" cy="13173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i="0" kern="1200" dirty="0" smtClean="0"/>
            <a:t>Types de données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059792" y="1667552"/>
        <a:ext cx="940844" cy="940881"/>
      </dsp:txXfrm>
    </dsp:sp>
    <dsp:sp modelId="{2CD5EF69-D087-42E8-91DC-27F0F25824F1}">
      <dsp:nvSpPr>
        <dsp:cNvPr id="0" name=""/>
        <dsp:cNvSpPr/>
      </dsp:nvSpPr>
      <dsp:spPr>
        <a:xfrm rot="2700000">
          <a:off x="366551" y="1432111"/>
          <a:ext cx="1411516" cy="1411516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C3D180-AA80-4F2F-99F2-D2E4B9D26FB0}">
      <dsp:nvSpPr>
        <dsp:cNvPr id="0" name=""/>
        <dsp:cNvSpPr/>
      </dsp:nvSpPr>
      <dsp:spPr>
        <a:xfrm>
          <a:off x="413090" y="1479326"/>
          <a:ext cx="1317540" cy="13173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kern="1200" dirty="0" smtClean="0"/>
            <a:t>Imputation pour les </a:t>
          </a:r>
          <a:r>
            <a:rPr lang="en-US" sz="1000" b="0" i="0" kern="1200" dirty="0" err="1" smtClean="0"/>
            <a:t>informations</a:t>
          </a:r>
          <a:r>
            <a:rPr lang="en-US" sz="1000" b="0" i="0" kern="1200" dirty="0" smtClean="0"/>
            <a:t> </a:t>
          </a:r>
          <a:r>
            <a:rPr lang="en-US" sz="1000" b="0" i="0" kern="1200" dirty="0" err="1" smtClean="0"/>
            <a:t>manquantes</a:t>
          </a:r>
          <a:endParaRPr lang="en-US" sz="1000" kern="1200" dirty="0"/>
        </a:p>
      </dsp:txBody>
      <dsp:txXfrm>
        <a:off x="601439" y="1667552"/>
        <a:ext cx="940844" cy="940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59B3-20ED-419A-A77D-71AE35F06108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3AF9A-6E76-4CCC-89CF-B04065708FB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216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289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Descriptif</a:t>
            </a:r>
            <a:r>
              <a:rPr lang="fr-FR" baseline="0" dirty="0" smtClean="0"/>
              <a:t> ou Label du Groupe à la place de Autre Caractéristique et action potentielle. Reprendre le Code en ( diminuant ) modifiant le nombre de clusters : c’est-à-dire utiliser moins de données. Ici, la donnée est le </a:t>
            </a:r>
            <a:r>
              <a:rPr lang="fr-FR" baseline="0" smtClean="0"/>
              <a:t>Cluster</a:t>
            </a:r>
            <a:r>
              <a:rPr lang="fr-FR" baseline="0" smtClean="0"/>
              <a:t>.</a:t>
            </a:r>
            <a:r>
              <a:rPr lang="fr-FR" baseline="0"/>
              <a:t> </a:t>
            </a:r>
            <a:r>
              <a:rPr lang="fr-FR" baseline="0" smtClean="0"/>
              <a:t> 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Je dois </a:t>
            </a:r>
            <a:r>
              <a:rPr lang="fr-FR" dirty="0" err="1" smtClean="0"/>
              <a:t>Labeliser</a:t>
            </a:r>
            <a:r>
              <a:rPr lang="fr-FR" dirty="0" smtClean="0"/>
              <a:t> le Cluster = dire ce que contiennent les Clusters : entre 4 et 7 clusters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Je dois </a:t>
            </a:r>
            <a:r>
              <a:rPr lang="fr-FR" dirty="0" err="1" smtClean="0"/>
              <a:t>Labeliser</a:t>
            </a:r>
            <a:r>
              <a:rPr lang="fr-FR" dirty="0" smtClean="0"/>
              <a:t> le Cluster = dire ce que contiennent les Clusters : entre 4 et 7 clusters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1425" y="1655520"/>
            <a:ext cx="626090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C1B04D13-C884-4E4D-85F8-5A1F19D64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197406"/>
            <a:ext cx="6260905" cy="335835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663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07D83C-363B-4338-B99E-91525119F2FF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xmlns="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Nom: Kevin </a:t>
            </a:r>
            <a:r>
              <a:rPr lang="en-US" sz="2800" dirty="0" err="1" smtClean="0"/>
              <a:t>Moihié</a:t>
            </a:r>
            <a:r>
              <a:rPr lang="en-US" sz="2800" dirty="0" smtClean="0"/>
              <a:t> KOUAKOU</a:t>
            </a:r>
            <a:br>
              <a:rPr lang="en-US" sz="2800" dirty="0" smtClean="0"/>
            </a:br>
            <a:r>
              <a:rPr lang="en-US" sz="2800" dirty="0" err="1" smtClean="0"/>
              <a:t>étudiant</a:t>
            </a:r>
            <a:r>
              <a:rPr lang="en-US" sz="2800" dirty="0" smtClean="0"/>
              <a:t> de OPENCLASSROOMS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Project Presentation</a:t>
            </a:r>
          </a:p>
          <a:p>
            <a:r>
              <a:rPr lang="en-US" dirty="0" smtClean="0"/>
              <a:t>March 2022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3563888" y="1"/>
            <a:ext cx="5580112" cy="1077218"/>
          </a:xfrm>
          <a:prstGeom prst="rect">
            <a:avLst/>
          </a:prstGeom>
          <a:solidFill>
            <a:srgbClr val="5EEC3C"/>
          </a:solidFill>
        </p:spPr>
        <p:txBody>
          <a:bodyPr wrap="square" rtlCol="0">
            <a:spAutoFit/>
          </a:bodyPr>
          <a:lstStyle/>
          <a:p>
            <a:r>
              <a:rPr lang="fr-FR" sz="3200" b="1" i="1" dirty="0" smtClean="0">
                <a:solidFill>
                  <a:srgbClr val="7030A0"/>
                </a:solidFill>
              </a:rPr>
              <a:t>Segmentez </a:t>
            </a:r>
            <a:r>
              <a:rPr lang="fr-FR" sz="3200" b="1" i="1" smtClean="0">
                <a:solidFill>
                  <a:srgbClr val="7030A0"/>
                </a:solidFill>
              </a:rPr>
              <a:t>des clients d'un </a:t>
            </a:r>
          </a:p>
          <a:p>
            <a:r>
              <a:rPr lang="fr-FR" sz="3200" b="1" i="1" smtClean="0">
                <a:solidFill>
                  <a:srgbClr val="7030A0"/>
                </a:solidFill>
              </a:rPr>
              <a:t>site e-commerce </a:t>
            </a:r>
            <a:endParaRPr lang="fr-FR" sz="32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9150" y="-31100"/>
            <a:ext cx="9153150" cy="517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260" y="701114"/>
            <a:ext cx="3512215" cy="214763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11761" y="0"/>
            <a:ext cx="4320480" cy="57264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/>
              </a:rPr>
              <a:t>Exploration </a:t>
            </a:r>
            <a:r>
              <a:rPr lang="en-US" dirty="0">
                <a:effectLst/>
              </a:rPr>
              <a:t>des </a:t>
            </a:r>
            <a:r>
              <a:rPr lang="en-US" dirty="0" err="1">
                <a:effectLst/>
              </a:rPr>
              <a:t>données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9295" y="761207"/>
            <a:ext cx="4043250" cy="2010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2196" y="2832210"/>
            <a:ext cx="3484514" cy="22661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6710" y="2993858"/>
            <a:ext cx="4886560" cy="194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148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0"/>
            <a:ext cx="9153150" cy="517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Exploration des </a:t>
            </a:r>
            <a:r>
              <a:rPr lang="en-US" dirty="0" err="1" smtClean="0"/>
              <a:t>données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4860032" cy="514350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076056" y="0"/>
            <a:ext cx="396044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solidFill>
                  <a:srgbClr val="0070C0"/>
                </a:solidFill>
              </a:rPr>
              <a:t>Exploration  :  Corrélations  </a:t>
            </a:r>
            <a:endParaRPr lang="fr-FR" sz="2400" b="1" i="1" dirty="0">
              <a:solidFill>
                <a:srgbClr val="0070C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860032" y="411510"/>
            <a:ext cx="4392488" cy="4616648"/>
          </a:xfrm>
          <a:prstGeom prst="rect">
            <a:avLst/>
          </a:prstGeom>
          <a:solidFill>
            <a:srgbClr val="5EEC3C"/>
          </a:solidFill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solidFill>
                  <a:srgbClr val="7030A0"/>
                </a:solidFill>
              </a:rPr>
              <a:t>Forte Corrélation entre :</a:t>
            </a:r>
            <a:endParaRPr lang="fr-FR" b="1" i="1" dirty="0" smtClean="0">
              <a:solidFill>
                <a:srgbClr val="7030A0"/>
              </a:solidFill>
            </a:endParaRPr>
          </a:p>
          <a:p>
            <a:r>
              <a:rPr lang="fr-FR" i="1" dirty="0" smtClean="0"/>
              <a:t>Total moyen achats  et </a:t>
            </a:r>
          </a:p>
          <a:p>
            <a:r>
              <a:rPr lang="fr-FR" i="1" dirty="0" smtClean="0"/>
              <a:t>Montant max achats   </a:t>
            </a:r>
          </a:p>
          <a:p>
            <a:r>
              <a:rPr lang="fr-FR" i="1" dirty="0" smtClean="0"/>
              <a:t>Nombre moyens de produits après </a:t>
            </a:r>
          </a:p>
          <a:p>
            <a:r>
              <a:rPr lang="fr-FR" i="1" dirty="0" smtClean="0"/>
              <a:t>commande et nombre de produits achetés </a:t>
            </a:r>
          </a:p>
          <a:p>
            <a:r>
              <a:rPr lang="fr-FR" i="1" dirty="0" smtClean="0"/>
              <a:t>Nombre de produits achetés et  dépense dans la catégorie home </a:t>
            </a:r>
          </a:p>
          <a:p>
            <a:r>
              <a:rPr lang="fr-FR" i="1" dirty="0" smtClean="0"/>
              <a:t>Nombre moyen de produits achetés et dépense dans la catégorie home </a:t>
            </a:r>
          </a:p>
          <a:p>
            <a:r>
              <a:rPr lang="fr-FR" i="1" dirty="0" smtClean="0"/>
              <a:t>Latitude et longitude </a:t>
            </a:r>
          </a:p>
          <a:p>
            <a:r>
              <a:rPr lang="fr-FR" dirty="0" smtClean="0"/>
              <a:t>→ </a:t>
            </a:r>
            <a:r>
              <a:rPr lang="fr-FR" sz="1600" dirty="0" smtClean="0"/>
              <a:t>Le délai de livraison </a:t>
            </a:r>
            <a:r>
              <a:rPr lang="fr-FR" sz="1600" dirty="0" err="1" smtClean="0"/>
              <a:t>semblecorrélé</a:t>
            </a:r>
            <a:r>
              <a:rPr lang="fr-FR" sz="1600" dirty="0" smtClean="0"/>
              <a:t> à la note.</a:t>
            </a:r>
          </a:p>
          <a:p>
            <a:pPr>
              <a:buFont typeface="Symbol"/>
              <a:buChar char="Þ"/>
            </a:pPr>
            <a:r>
              <a:rPr lang="fr-FR" b="1" i="1" dirty="0" smtClean="0">
                <a:solidFill>
                  <a:srgbClr val="FF0000"/>
                </a:solidFill>
              </a:rPr>
              <a:t> Non pertinence de certaines </a:t>
            </a:r>
            <a:r>
              <a:rPr lang="fr-FR" b="1" i="1" dirty="0" err="1" smtClean="0">
                <a:solidFill>
                  <a:srgbClr val="FF0000"/>
                </a:solidFill>
              </a:rPr>
              <a:t>features</a:t>
            </a:r>
            <a:r>
              <a:rPr lang="fr-FR" b="1" i="1" dirty="0" smtClean="0">
                <a:solidFill>
                  <a:srgbClr val="FF0000"/>
                </a:solidFill>
              </a:rPr>
              <a:t> dues au jeu de données comprenant plus de 90 % de clients avec un seul achat </a:t>
            </a:r>
          </a:p>
          <a:p>
            <a:endParaRPr lang="fr-FR" b="1" i="1" dirty="0" smtClean="0">
              <a:solidFill>
                <a:srgbClr val="FF0000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406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9992" y="1491630"/>
            <a:ext cx="3858554" cy="2901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2844" y="1367865"/>
            <a:ext cx="9001156" cy="63351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21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Les </a:t>
            </a:r>
            <a:r>
              <a:rPr lang="fr-FR" altLang="en-US" sz="2100" dirty="0" smtClean="0">
                <a:solidFill>
                  <a:srgbClr val="202124"/>
                </a:solidFill>
                <a:latin typeface="inherit"/>
              </a:rPr>
              <a:t>Data </a:t>
            </a:r>
            <a:r>
              <a:rPr lang="fr-FR" altLang="en-US" sz="2100" dirty="0" err="1" smtClean="0">
                <a:solidFill>
                  <a:srgbClr val="202124"/>
                </a:solidFill>
                <a:latin typeface="inherit"/>
              </a:rPr>
              <a:t>Scientists</a:t>
            </a:r>
            <a:r>
              <a:rPr kumimoji="0" lang="fr-FR" altLang="en-US" sz="21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passent </a:t>
            </a:r>
            <a:r>
              <a:rPr lang="fr-FR" altLang="en-US" sz="2100" dirty="0" smtClean="0">
                <a:solidFill>
                  <a:srgbClr val="202124"/>
                </a:solidFill>
                <a:latin typeface="inherit"/>
              </a:rPr>
              <a:t>le</a:t>
            </a:r>
            <a:r>
              <a:rPr kumimoji="0" lang="fr-FR" altLang="en-US" sz="21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plus de temps sur le</a:t>
            </a:r>
            <a:r>
              <a:rPr kumimoji="0" lang="fr-FR" altLang="en-US" sz="2100" b="0" i="0" u="none" strike="noStrike" cap="none" normalizeH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2100" b="0" i="0" u="none" strike="noStrike" cap="none" normalizeH="0" dirty="0" err="1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Feature</a:t>
            </a:r>
            <a:r>
              <a:rPr lang="fr-FR" altLang="en-US" sz="2100" dirty="0" smtClean="0">
                <a:solidFill>
                  <a:srgbClr val="202124"/>
                </a:solidFill>
                <a:latin typeface="inherit"/>
              </a:rPr>
              <a:t> </a:t>
            </a:r>
            <a:r>
              <a:rPr kumimoji="0" lang="fr-FR" altLang="en-US" sz="2100" b="0" i="0" u="none" strike="noStrike" cap="none" normalizeH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Engineering</a:t>
            </a:r>
            <a:r>
              <a:rPr kumimoji="0" lang="fr-FR" altLang="en-US" sz="2100" b="0" i="0" u="none" strike="noStrike" cap="none" normalizeH="0" baseline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 (25%) !</a:t>
            </a:r>
            <a:r>
              <a:rPr kumimoji="0" lang="fr-FR" altLang="en-US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44950" y="2419045"/>
            <a:ext cx="5344675" cy="2443280"/>
            <a:chOff x="3044950" y="2419045"/>
            <a:chExt cx="5344675" cy="2443280"/>
          </a:xfrm>
        </p:grpSpPr>
        <p:grpSp>
          <p:nvGrpSpPr>
            <p:cNvPr id="4" name="Group 3"/>
            <p:cNvGrpSpPr/>
            <p:nvPr/>
          </p:nvGrpSpPr>
          <p:grpSpPr>
            <a:xfrm>
              <a:off x="3044950" y="2419045"/>
              <a:ext cx="5344675" cy="2443280"/>
              <a:chOff x="448964" y="1960930"/>
              <a:chExt cx="5674943" cy="2595985"/>
            </a:xfrm>
          </p:grpSpPr>
          <p:pic>
            <p:nvPicPr>
              <p:cNvPr id="3074" name="Picture 2" descr="Feature Engineering for Machine Learning - Data Science Prim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964" y="1960930"/>
                <a:ext cx="5674943" cy="25959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877410" y="3793389"/>
                <a:ext cx="1221640" cy="763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6099050" y="2419045"/>
              <a:ext cx="2137870" cy="763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3"/>
          <p:cNvSpPr txBox="1">
            <a:spLocks/>
          </p:cNvSpPr>
          <p:nvPr/>
        </p:nvSpPr>
        <p:spPr>
          <a:xfrm>
            <a:off x="4175448" y="411510"/>
            <a:ext cx="4968552" cy="610820"/>
          </a:xfrm>
          <a:prstGeom prst="rect">
            <a:avLst/>
          </a:prstGeom>
          <a:solidFill>
            <a:srgbClr val="FFFF00"/>
          </a:solidFill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fr-FR" altLang="en-US" sz="2000" i="1" dirty="0" smtClean="0">
                <a:solidFill>
                  <a:srgbClr val="7030A0"/>
                </a:solidFill>
                <a:latin typeface="inherit"/>
              </a:rPr>
              <a:t>FEATURE </a:t>
            </a:r>
            <a:r>
              <a:rPr lang="fr-FR" altLang="en-US" sz="2100" i="1" dirty="0" smtClean="0">
                <a:solidFill>
                  <a:srgbClr val="7030A0"/>
                </a:solidFill>
                <a:latin typeface="inherit"/>
              </a:rPr>
              <a:t>ENGINEERING</a:t>
            </a:r>
            <a:r>
              <a:rPr lang="fr-FR" altLang="en-US" sz="2000" i="1" dirty="0" smtClean="0">
                <a:solidFill>
                  <a:srgbClr val="7030A0"/>
                </a:solidFill>
              </a:rPr>
              <a:t> </a:t>
            </a:r>
            <a:endParaRPr lang="fr-FR" altLang="en-US" sz="2000" i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1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555526"/>
            <a:ext cx="5833520" cy="3970318"/>
          </a:xfrm>
          <a:prstGeom prst="rect">
            <a:avLst/>
          </a:prstGeom>
          <a:solidFill>
            <a:srgbClr val="5EEC3C"/>
          </a:solidFill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b="1" i="1" dirty="0">
                <a:solidFill>
                  <a:srgbClr val="0070C0"/>
                </a:solidFill>
                <a:latin typeface="inherit"/>
              </a:rPr>
              <a:t>Intuitions : Indicateurs généraux par client </a:t>
            </a:r>
            <a:endParaRPr lang="fr-FR" altLang="en-US" b="1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Nombre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d'achats </a:t>
            </a:r>
            <a:endParaRPr lang="fr-FR" altLang="en-US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Catégorie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la plus achetée </a:t>
            </a:r>
            <a:endParaRPr lang="fr-FR" altLang="en-US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Dépenses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par catégorie </a:t>
            </a:r>
            <a:endParaRPr lang="fr-FR" altLang="en-US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Date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du dernier achat </a:t>
            </a: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(</a:t>
            </a:r>
            <a:r>
              <a:rPr lang="fr-FR" altLang="en-US" i="1" dirty="0" err="1" smtClean="0">
                <a:solidFill>
                  <a:srgbClr val="0070C0"/>
                </a:solidFill>
                <a:latin typeface="inherit"/>
              </a:rPr>
              <a:t>Recency</a:t>
            </a: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 : Récence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) </a:t>
            </a:r>
            <a:endParaRPr lang="fr-FR" altLang="en-US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Fréquence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d'achat </a:t>
            </a: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(</a:t>
            </a:r>
            <a:r>
              <a:rPr lang="fr-FR" i="1" dirty="0" err="1" smtClean="0">
                <a:solidFill>
                  <a:srgbClr val="0070C0"/>
                </a:solidFill>
              </a:rPr>
              <a:t>Frequency</a:t>
            </a:r>
            <a:r>
              <a:rPr lang="fr-FR" i="1" dirty="0" smtClean="0">
                <a:solidFill>
                  <a:srgbClr val="0070C0"/>
                </a:solidFill>
              </a:rPr>
              <a:t> , le nombre de commandes)</a:t>
            </a:r>
            <a:endParaRPr lang="fr-FR" altLang="en-US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Panier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moyen </a:t>
            </a:r>
            <a:endParaRPr lang="fr-FR" altLang="en-US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Jour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avec le plus de commandes </a:t>
            </a:r>
            <a:endParaRPr lang="fr-FR" altLang="en-US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Facilités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de paiement </a:t>
            </a:r>
            <a:endParaRPr lang="fr-FR" altLang="en-US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i="1" dirty="0" err="1" smtClean="0">
                <a:solidFill>
                  <a:srgbClr val="0070C0"/>
                </a:solidFill>
              </a:rPr>
              <a:t>Monetary</a:t>
            </a:r>
            <a:r>
              <a:rPr lang="fr-FR" i="1" dirty="0" smtClean="0">
                <a:solidFill>
                  <a:srgbClr val="0070C0"/>
                </a:solidFill>
              </a:rPr>
              <a:t> (le montant d'achats, total ici)</a:t>
            </a:r>
            <a:endParaRPr lang="fr-FR" altLang="en-US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Mode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de paiement </a:t>
            </a:r>
            <a:endParaRPr lang="fr-FR" altLang="en-US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Note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moyenne </a:t>
            </a:r>
            <a:endParaRPr lang="fr-FR" altLang="en-US" i="1" dirty="0" smtClean="0">
              <a:solidFill>
                <a:srgbClr val="0070C0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err="1" smtClean="0">
                <a:solidFill>
                  <a:srgbClr val="0070C0"/>
                </a:solidFill>
                <a:latin typeface="inherit"/>
              </a:rPr>
              <a:t>Etc</a:t>
            </a: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…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Log transformation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pour certaines </a:t>
            </a:r>
            <a:r>
              <a:rPr lang="fr-FR" altLang="en-US" i="1" dirty="0" err="1" smtClean="0">
                <a:solidFill>
                  <a:srgbClr val="0070C0"/>
                </a:solidFill>
                <a:latin typeface="inherit"/>
              </a:rPr>
              <a:t>features</a:t>
            </a:r>
            <a:r>
              <a:rPr lang="fr-FR" altLang="en-US" i="1" dirty="0" smtClean="0">
                <a:solidFill>
                  <a:srgbClr val="0070C0"/>
                </a:solidFill>
                <a:latin typeface="inherit"/>
              </a:rPr>
              <a:t> </a:t>
            </a:r>
            <a:r>
              <a:rPr lang="fr-FR" altLang="en-US" i="1" dirty="0">
                <a:solidFill>
                  <a:srgbClr val="0070C0"/>
                </a:solidFill>
                <a:latin typeface="inherit"/>
              </a:rPr>
              <a:t>créées</a:t>
            </a:r>
            <a:r>
              <a:rPr lang="fr-FR" altLang="en-US" sz="100" i="1" dirty="0">
                <a:solidFill>
                  <a:srgbClr val="0070C0"/>
                </a:solidFill>
              </a:rPr>
              <a:t> </a:t>
            </a:r>
            <a:endParaRPr lang="fr-FR" altLang="en-US" sz="1400" i="1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0"/>
            <a:ext cx="6715324" cy="461665"/>
          </a:xfrm>
          <a:prstGeom prst="rect">
            <a:avLst/>
          </a:prstGeom>
          <a:solidFill>
            <a:srgbClr val="5EEC3C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2400" b="1" i="1" dirty="0">
                <a:solidFill>
                  <a:srgbClr val="C00000"/>
                </a:solidFill>
                <a:latin typeface="inherit"/>
              </a:rPr>
              <a:t>Mesures prises pour </a:t>
            </a:r>
            <a:r>
              <a:rPr lang="fr-FR" altLang="en-US" sz="2400" b="1" i="1" dirty="0" smtClean="0">
                <a:solidFill>
                  <a:srgbClr val="C00000"/>
                </a:solidFill>
                <a:latin typeface="inherit"/>
              </a:rPr>
              <a:t>le </a:t>
            </a:r>
            <a:r>
              <a:rPr lang="fr-FR" altLang="en-US" sz="2400" b="1" i="1" dirty="0" err="1" smtClean="0">
                <a:solidFill>
                  <a:srgbClr val="C00000"/>
                </a:solidFill>
                <a:latin typeface="inherit"/>
              </a:rPr>
              <a:t>Feature</a:t>
            </a:r>
            <a:r>
              <a:rPr lang="fr-FR" altLang="en-US" sz="2400" b="1" i="1" dirty="0" smtClean="0">
                <a:solidFill>
                  <a:srgbClr val="C00000"/>
                </a:solidFill>
                <a:latin typeface="inherit"/>
              </a:rPr>
              <a:t> Engineering </a:t>
            </a:r>
            <a:r>
              <a:rPr lang="fr-FR" altLang="en-US" sz="400" b="1" i="1" dirty="0" smtClean="0">
                <a:solidFill>
                  <a:srgbClr val="C00000"/>
                </a:solidFill>
              </a:rPr>
              <a:t> </a:t>
            </a:r>
            <a:endParaRPr lang="fr-FR" altLang="en-US" b="1" i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89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897929" y="0"/>
            <a:ext cx="8246071" cy="610820"/>
          </a:xfrm>
          <a:prstGeom prst="rect">
            <a:avLst/>
          </a:prstGeom>
          <a:solidFill>
            <a:srgbClr val="FFFF00"/>
          </a:solidFill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fr-FR" altLang="en-US" sz="3200" i="1" dirty="0">
                <a:solidFill>
                  <a:srgbClr val="7030A0"/>
                </a:solidFill>
                <a:latin typeface="inherit"/>
              </a:rPr>
              <a:t>Visualisation de données</a:t>
            </a:r>
            <a:r>
              <a:rPr lang="fr-FR" altLang="en-US" sz="500" i="1" dirty="0">
                <a:solidFill>
                  <a:srgbClr val="7030A0"/>
                </a:solidFill>
              </a:rPr>
              <a:t> </a:t>
            </a:r>
            <a:endParaRPr lang="fr-FR" altLang="en-US" sz="2400" i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9784" y="1197405"/>
            <a:ext cx="5888480" cy="286232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fr-FR" b="1" i="1" dirty="0"/>
              <a:t>Suppression des </a:t>
            </a:r>
            <a:r>
              <a:rPr lang="fr-FR" b="1" i="1" dirty="0" err="1" smtClean="0"/>
              <a:t>features</a:t>
            </a:r>
            <a:r>
              <a:rPr lang="fr-FR" b="1" i="1" dirty="0" smtClean="0"/>
              <a:t> </a:t>
            </a:r>
            <a:r>
              <a:rPr lang="fr-FR" b="1" i="1" dirty="0"/>
              <a:t>inadaptées :</a:t>
            </a:r>
          </a:p>
          <a:p>
            <a:r>
              <a:rPr lang="fr-FR" i="1" dirty="0"/>
              <a:t>Montant maximum d'une commande</a:t>
            </a:r>
          </a:p>
          <a:p>
            <a:r>
              <a:rPr lang="fr-FR" i="1" dirty="0"/>
              <a:t> Nombre moyen de produits par commande</a:t>
            </a:r>
          </a:p>
          <a:p>
            <a:endParaRPr lang="fr-FR" b="1" i="1" dirty="0"/>
          </a:p>
          <a:p>
            <a:r>
              <a:rPr lang="fr-FR" b="1" i="1" dirty="0"/>
              <a:t>Préparation:</a:t>
            </a:r>
          </a:p>
          <a:p>
            <a:r>
              <a:rPr lang="fr-FR" i="1" dirty="0" smtClean="0"/>
              <a:t>One Hot </a:t>
            </a:r>
            <a:r>
              <a:rPr lang="fr-FR" i="1" dirty="0" err="1" smtClean="0"/>
              <a:t>Encoding</a:t>
            </a:r>
            <a:r>
              <a:rPr lang="fr-FR" i="1" dirty="0" smtClean="0"/>
              <a:t> (moyen </a:t>
            </a:r>
            <a:r>
              <a:rPr lang="fr-FR" i="1" dirty="0"/>
              <a:t>de paiement)</a:t>
            </a:r>
          </a:p>
          <a:p>
            <a:r>
              <a:rPr lang="fr-FR" i="1" dirty="0" smtClean="0"/>
              <a:t>Standard </a:t>
            </a:r>
            <a:r>
              <a:rPr lang="fr-FR" i="1" dirty="0" err="1" smtClean="0"/>
              <a:t>Scaling</a:t>
            </a:r>
            <a:r>
              <a:rPr lang="fr-FR" i="1" dirty="0" smtClean="0"/>
              <a:t> ( mise à l’échelle standard : normalisation ) </a:t>
            </a:r>
            <a:endParaRPr lang="fr-FR" i="1" dirty="0"/>
          </a:p>
          <a:p>
            <a:endParaRPr lang="fr-FR" b="1" i="1" dirty="0"/>
          </a:p>
          <a:p>
            <a:r>
              <a:rPr lang="fr-FR" b="1" i="1" dirty="0"/>
              <a:t>Réduction </a:t>
            </a:r>
            <a:r>
              <a:rPr lang="fr-FR" b="1" i="1" dirty="0" smtClean="0"/>
              <a:t>de dimension </a:t>
            </a:r>
            <a:r>
              <a:rPr lang="fr-FR" b="1" i="1" dirty="0"/>
              <a:t>par PCA :</a:t>
            </a:r>
          </a:p>
          <a:p>
            <a:r>
              <a:rPr lang="fr-FR" i="1" dirty="0"/>
              <a:t>Réduction à 19 </a:t>
            </a:r>
            <a:r>
              <a:rPr lang="fr-FR" i="1" dirty="0" err="1" smtClean="0"/>
              <a:t>features</a:t>
            </a:r>
            <a:r>
              <a:rPr lang="fr-FR" i="1" dirty="0" smtClean="0"/>
              <a:t> avec 94 % de </a:t>
            </a:r>
            <a:r>
              <a:rPr lang="fr-FR" i="1" dirty="0"/>
              <a:t>variance </a:t>
            </a:r>
            <a:endParaRPr lang="en-US" i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99592" y="699542"/>
            <a:ext cx="501130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2400" i="1" dirty="0" smtClean="0">
                <a:solidFill>
                  <a:srgbClr val="FF0000"/>
                </a:solidFill>
              </a:rPr>
              <a:t>Préparation des données : Finalisation </a:t>
            </a:r>
            <a:endParaRPr lang="fr-FR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504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3884" y="2630287"/>
            <a:ext cx="4840565" cy="22320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03600" y="281175"/>
            <a:ext cx="4740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altLang="en-US" sz="2400" dirty="0">
                <a:solidFill>
                  <a:schemeClr val="bg1"/>
                </a:solidFill>
                <a:latin typeface="inherit"/>
              </a:rPr>
              <a:t>Réduction de dimension par </a:t>
            </a:r>
            <a:r>
              <a:rPr lang="fr-FR" altLang="en-US" sz="2400" dirty="0" smtClean="0">
                <a:solidFill>
                  <a:schemeClr val="bg1"/>
                </a:solidFill>
                <a:latin typeface="inherit"/>
              </a:rPr>
              <a:t>PCA</a:t>
            </a:r>
            <a:endParaRPr lang="fr-FR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1670" y="119740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rgbClr val="202124"/>
                </a:solidFill>
                <a:latin typeface="inherit"/>
              </a:rPr>
              <a:t>L'analyse en composantes principales </a:t>
            </a: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(PCA) 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est une technique statistique non supervisée et non paramétrique principalement utilisée pour la réduction de la dimensionnalité dans l'apprentissage automatique.</a:t>
            </a:r>
            <a:r>
              <a:rPr lang="fr-FR" altLang="en-US" sz="100" dirty="0"/>
              <a:t> </a:t>
            </a:r>
            <a:endParaRPr lang="fr-FR" altLang="en-US" sz="1400" dirty="0">
              <a:latin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524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260" y="1197405"/>
            <a:ext cx="3664920" cy="3664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1197405"/>
            <a:ext cx="3476954" cy="34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74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260" y="1350110"/>
            <a:ext cx="3664920" cy="3664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4705" y="1350110"/>
            <a:ext cx="3487980" cy="34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924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148064" cy="523220"/>
          </a:xfrm>
          <a:prstGeom prst="rect">
            <a:avLst/>
          </a:prstGeom>
          <a:solidFill>
            <a:srgbClr val="5EEC3C"/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2800" b="1" i="1" dirty="0">
                <a:solidFill>
                  <a:srgbClr val="990099"/>
                </a:solidFill>
                <a:latin typeface="inherit"/>
              </a:rPr>
              <a:t>Processus de </a:t>
            </a:r>
            <a:r>
              <a:rPr lang="fr-FR" altLang="en-US" sz="2800" b="1" i="1" smtClean="0">
                <a:solidFill>
                  <a:srgbClr val="990099"/>
                </a:solidFill>
                <a:latin typeface="inherit"/>
              </a:rPr>
              <a:t>clustering</a:t>
            </a:r>
            <a:r>
              <a:rPr lang="fr-FR" altLang="en-US" sz="400" b="1" i="1" smtClean="0">
                <a:solidFill>
                  <a:srgbClr val="990099"/>
                </a:solidFill>
              </a:rPr>
              <a:t> </a:t>
            </a:r>
            <a:endParaRPr lang="fr-FR" altLang="en-US" sz="2000" b="1" i="1" dirty="0">
              <a:solidFill>
                <a:srgbClr val="990099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83518"/>
            <a:ext cx="7912100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7403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235" y="281175"/>
            <a:ext cx="8246070" cy="610820"/>
          </a:xfrm>
        </p:spPr>
        <p:txBody>
          <a:bodyPr>
            <a:normAutofit fontScale="90000"/>
          </a:bodyPr>
          <a:lstStyle/>
          <a:p>
            <a:r>
              <a:rPr lang="fr-FR" altLang="en-US" dirty="0">
                <a:effectLst/>
                <a:latin typeface="inherit"/>
              </a:rPr>
              <a:t>OBJECTIFS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Introduction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Préparation du Jeu de 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données </a:t>
            </a: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(</a:t>
            </a:r>
            <a:r>
              <a:rPr lang="fr-FR" altLang="en-US" dirty="0" err="1" smtClean="0">
                <a:solidFill>
                  <a:srgbClr val="202124"/>
                </a:solidFill>
                <a:latin typeface="inherit"/>
              </a:rPr>
              <a:t>Cleaning</a:t>
            </a: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 (Nettoyage des données) 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dirty="0" err="1" smtClean="0">
                <a:solidFill>
                  <a:srgbClr val="202124"/>
                </a:solidFill>
                <a:latin typeface="inherit"/>
              </a:rPr>
              <a:t>Feature</a:t>
            </a: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 Engineering et son Exploration)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Réduction 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des données à l'aide de PCA Visualisation des données à l'aide de DBSCAN</a:t>
            </a:r>
            <a:r>
              <a:rPr lang="fr-FR" altLang="en-US" sz="400" dirty="0">
                <a:solidFill>
                  <a:schemeClr val="tx1"/>
                </a:solidFill>
              </a:rPr>
              <a:t> </a:t>
            </a:r>
            <a:endParaRPr lang="fr-FR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20730" y="211927"/>
            <a:ext cx="8016" cy="3334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7624" y="0"/>
            <a:ext cx="4680520" cy="1077218"/>
          </a:xfrm>
          <a:prstGeom prst="rect">
            <a:avLst/>
          </a:prstGeom>
          <a:solidFill>
            <a:srgbClr val="5EEC3C"/>
          </a:solidFill>
        </p:spPr>
        <p:txBody>
          <a:bodyPr wrap="square" rtlCol="0">
            <a:spAutoFit/>
          </a:bodyPr>
          <a:lstStyle/>
          <a:p>
            <a:r>
              <a:rPr lang="fr-FR" sz="3200" b="1" i="1" dirty="0" smtClean="0">
                <a:solidFill>
                  <a:srgbClr val="7030A0"/>
                </a:solidFill>
              </a:rPr>
              <a:t>Segmentez des clients d'un site e-commerce </a:t>
            </a:r>
            <a:endParaRPr lang="fr-FR" sz="32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260" y="1655520"/>
            <a:ext cx="3970330" cy="27568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/>
          <a:srcRect b="-2118"/>
          <a:stretch/>
        </p:blipFill>
        <p:spPr>
          <a:xfrm>
            <a:off x="4572000" y="1655519"/>
            <a:ext cx="3288788" cy="25959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83968" y="128470"/>
            <a:ext cx="4904382" cy="83099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fr-FR" sz="2400" b="1" i="1" dirty="0" err="1" smtClean="0">
                <a:solidFill>
                  <a:srgbClr val="5EEC3C"/>
                </a:solidFill>
              </a:rPr>
              <a:t>Kmeans</a:t>
            </a:r>
            <a:r>
              <a:rPr lang="fr-FR" sz="2400" b="1" i="1" dirty="0" smtClean="0">
                <a:solidFill>
                  <a:srgbClr val="5EEC3C"/>
                </a:solidFill>
              </a:rPr>
              <a:t> </a:t>
            </a:r>
            <a:r>
              <a:rPr lang="fr-FR" sz="2400" b="1" i="1" dirty="0">
                <a:solidFill>
                  <a:srgbClr val="5EEC3C"/>
                </a:solidFill>
              </a:rPr>
              <a:t>: détermination optimale du nombre de clusters</a:t>
            </a:r>
            <a:endParaRPr lang="en-US" sz="2400" b="1" i="1" dirty="0">
              <a:solidFill>
                <a:srgbClr val="5EEC3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1670" y="1197405"/>
            <a:ext cx="494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Entraînement de modèles avec 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1 à 25 clusters</a:t>
            </a:r>
            <a:r>
              <a:rPr lang="fr-FR" altLang="en-US" sz="100" dirty="0"/>
              <a:t> </a:t>
            </a:r>
            <a:endParaRPr lang="fr-FR" altLang="en-US" sz="14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95536" y="4443958"/>
            <a:ext cx="23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Méthode du Coude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51520" y="4774168"/>
            <a:ext cx="3005182" cy="369332"/>
          </a:xfrm>
          <a:prstGeom prst="rect">
            <a:avLst/>
          </a:prstGeom>
          <a:solidFill>
            <a:srgbClr val="5EEC3C"/>
          </a:solidFill>
        </p:spPr>
        <p:txBody>
          <a:bodyPr wrap="none" rtlCol="0">
            <a:spAutoFit/>
          </a:bodyPr>
          <a:lstStyle/>
          <a:p>
            <a:r>
              <a:rPr lang="fr-FR" b="1" i="1" dirty="0" smtClean="0">
                <a:solidFill>
                  <a:srgbClr val="FF5050"/>
                </a:solidFill>
              </a:rPr>
              <a:t>Optimum retenu : 14 Clusters </a:t>
            </a:r>
            <a:endParaRPr lang="fr-FR" b="1" i="1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86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9785" y="1350110"/>
            <a:ext cx="6640383" cy="33519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433880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dirty="0">
                <a:solidFill>
                  <a:schemeClr val="bg1"/>
                </a:solidFill>
                <a:latin typeface="inherit"/>
                <a:cs typeface="Arial" panose="020B0604020202020204" pitchFamily="34" charset="0"/>
              </a:rPr>
              <a:t>Représentation graphique (</a:t>
            </a:r>
            <a:r>
              <a:rPr lang="fr-FR" altLang="en-US" dirty="0" err="1">
                <a:solidFill>
                  <a:schemeClr val="bg1"/>
                </a:solidFill>
                <a:latin typeface="inherit"/>
                <a:cs typeface="Arial" panose="020B0604020202020204" pitchFamily="34" charset="0"/>
              </a:rPr>
              <a:t>Kmeans</a:t>
            </a:r>
            <a:r>
              <a:rPr lang="fr-FR" altLang="en-US" dirty="0">
                <a:solidFill>
                  <a:schemeClr val="bg1"/>
                </a:solidFill>
                <a:latin typeface="inherit"/>
                <a:cs typeface="Arial" panose="020B0604020202020204" pitchFamily="34" charset="0"/>
              </a:rPr>
              <a:t>)</a:t>
            </a:r>
            <a:endParaRPr lang="fr-FR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" y="152400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Inter"/>
                <a:cs typeface="Arial" panose="020B0604020202020204" pitchFamily="34" charset="0"/>
              </a:rPr>
              <a:t> </a:t>
            </a:r>
            <a:endParaRPr kumimoji="0" lang="en-US" altLang="en-US" sz="300" b="0" i="0" u="none" strike="noStrike" cap="none" normalizeH="0" baseline="0" smtClean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20311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493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375" y="1350110"/>
            <a:ext cx="6871725" cy="34442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83968" y="0"/>
            <a:ext cx="4505849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600" i="1" dirty="0" smtClean="0">
                <a:solidFill>
                  <a:srgbClr val="FF0000"/>
                </a:solidFill>
              </a:rPr>
              <a:t>Clustering </a:t>
            </a:r>
            <a:r>
              <a:rPr lang="en-US" sz="3600" i="1" dirty="0" err="1">
                <a:solidFill>
                  <a:srgbClr val="FF0000"/>
                </a:solidFill>
              </a:rPr>
              <a:t>hiérarchique</a:t>
            </a:r>
            <a:endParaRPr lang="en-US" sz="3600" i="1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72000" y="627534"/>
            <a:ext cx="3389069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rgbClr val="7030A0"/>
                </a:solidFill>
              </a:rPr>
              <a:t>Avec 14 Clusters </a:t>
            </a:r>
            <a:endParaRPr lang="fr-FR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983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9050" y="433880"/>
            <a:ext cx="1458220" cy="58477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3200" b="1" i="1" dirty="0" err="1">
                <a:solidFill>
                  <a:srgbClr val="FF0000"/>
                </a:solidFill>
              </a:rPr>
              <a:t>DBScan</a:t>
            </a:r>
            <a:endParaRPr lang="en-US" sz="3200" b="1" i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965" y="1131899"/>
            <a:ext cx="3970330" cy="37959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084168" y="1491630"/>
            <a:ext cx="2043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Exemple ci-contre : </a:t>
            </a:r>
          </a:p>
          <a:p>
            <a:r>
              <a:rPr lang="fr-FR" i="1" dirty="0" smtClean="0"/>
              <a:t>Epsilon = 1</a:t>
            </a:r>
          </a:p>
          <a:p>
            <a:r>
              <a:rPr lang="fr-FR" i="1" dirty="0" err="1" smtClean="0"/>
              <a:t>Min_samples</a:t>
            </a:r>
            <a:r>
              <a:rPr lang="fr-FR" i="1" dirty="0" smtClean="0"/>
              <a:t>  = 5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xmlns="" val="298049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95686"/>
            <a:ext cx="8810361" cy="923330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5400" b="1" i="1" cap="none" spc="0" dirty="0" smtClean="0">
                <a:ln/>
                <a:solidFill>
                  <a:srgbClr val="FF0000"/>
                </a:solidFill>
                <a:effectLst/>
              </a:rPr>
              <a:t>Présentation du Modèle Final </a:t>
            </a:r>
            <a:endParaRPr lang="fr-FR" sz="5400" b="1" i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859782"/>
            <a:ext cx="5180008" cy="461665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fr-FR" sz="2400" b="1" i="1" dirty="0" smtClean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ainsi que des améliorations effectuées </a:t>
            </a:r>
            <a:endParaRPr lang="fr-FR" sz="2400" b="1" i="1" cap="none" spc="0" dirty="0">
              <a:ln w="11430"/>
              <a:solidFill>
                <a:srgbClr val="7030A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5525" y="1350110"/>
            <a:ext cx="3359510" cy="32560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4375" y="196093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* ……….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*  </a:t>
            </a:r>
            <a:r>
              <a:rPr lang="en-US" dirty="0">
                <a:solidFill>
                  <a:srgbClr val="7030A0"/>
                </a:solidFill>
              </a:rPr>
              <a:t>13 </a:t>
            </a:r>
            <a:r>
              <a:rPr lang="en-US" dirty="0" smtClean="0">
                <a:solidFill>
                  <a:srgbClr val="7030A0"/>
                </a:solidFill>
              </a:rPr>
              <a:t>clusters - </a:t>
            </a:r>
            <a:r>
              <a:rPr lang="en-US" dirty="0">
                <a:solidFill>
                  <a:srgbClr val="7030A0"/>
                </a:solidFill>
              </a:rPr>
              <a:t>Silhouette score : </a:t>
            </a:r>
            <a:r>
              <a:rPr lang="en-US" dirty="0" smtClean="0">
                <a:solidFill>
                  <a:srgbClr val="7030A0"/>
                </a:solidFill>
              </a:rPr>
              <a:t>0.229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* </a:t>
            </a:r>
            <a:r>
              <a:rPr lang="en-US" b="1" dirty="0" smtClean="0">
                <a:solidFill>
                  <a:srgbClr val="7030A0"/>
                </a:solidFill>
              </a:rPr>
              <a:t>14 clusters - </a:t>
            </a:r>
            <a:r>
              <a:rPr lang="en-US" b="1" dirty="0">
                <a:solidFill>
                  <a:srgbClr val="7030A0"/>
                </a:solidFill>
              </a:rPr>
              <a:t>Silhouette score : </a:t>
            </a:r>
            <a:r>
              <a:rPr lang="en-US" b="1" dirty="0" smtClean="0">
                <a:solidFill>
                  <a:srgbClr val="7030A0"/>
                </a:solidFill>
              </a:rPr>
              <a:t>0.238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* </a:t>
            </a:r>
            <a:r>
              <a:rPr lang="en-US" dirty="0" smtClean="0">
                <a:solidFill>
                  <a:srgbClr val="7030A0"/>
                </a:solidFill>
              </a:rPr>
              <a:t>15 clusters - </a:t>
            </a:r>
            <a:r>
              <a:rPr lang="en-US" dirty="0">
                <a:solidFill>
                  <a:srgbClr val="7030A0"/>
                </a:solidFill>
              </a:rPr>
              <a:t>Silhouette score : </a:t>
            </a:r>
            <a:r>
              <a:rPr lang="en-US" dirty="0" smtClean="0">
                <a:solidFill>
                  <a:srgbClr val="7030A0"/>
                </a:solidFill>
              </a:rPr>
              <a:t>0.149  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* ………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9752" y="483518"/>
            <a:ext cx="6345007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2800" i="1" dirty="0" err="1" smtClean="0">
                <a:solidFill>
                  <a:srgbClr val="7030A0"/>
                </a:solidFill>
                <a:latin typeface="inherit"/>
              </a:rPr>
              <a:t>Kmeans</a:t>
            </a:r>
            <a:r>
              <a:rPr lang="fr-FR" altLang="en-US" sz="2800" i="1" dirty="0" smtClean="0">
                <a:solidFill>
                  <a:srgbClr val="7030A0"/>
                </a:solidFill>
                <a:latin typeface="inherit"/>
              </a:rPr>
              <a:t> </a:t>
            </a:r>
            <a:r>
              <a:rPr lang="fr-FR" altLang="en-US" sz="2800" i="1" dirty="0">
                <a:solidFill>
                  <a:srgbClr val="7030A0"/>
                </a:solidFill>
                <a:latin typeface="inherit"/>
              </a:rPr>
              <a:t>sur </a:t>
            </a:r>
            <a:r>
              <a:rPr lang="fr-FR" altLang="en-US" sz="2800" i="1" dirty="0" smtClean="0">
                <a:solidFill>
                  <a:srgbClr val="7030A0"/>
                </a:solidFill>
                <a:latin typeface="inherit"/>
              </a:rPr>
              <a:t>intégralité </a:t>
            </a:r>
            <a:r>
              <a:rPr lang="fr-FR" altLang="en-US" sz="2800" i="1" dirty="0">
                <a:solidFill>
                  <a:srgbClr val="7030A0"/>
                </a:solidFill>
                <a:latin typeface="inherit"/>
              </a:rPr>
              <a:t>de l'échantillon</a:t>
            </a:r>
            <a:r>
              <a:rPr lang="fr-FR" altLang="en-US" sz="400" i="1" dirty="0">
                <a:solidFill>
                  <a:srgbClr val="7030A0"/>
                </a:solidFill>
              </a:rPr>
              <a:t> </a:t>
            </a:r>
            <a:endParaRPr lang="fr-FR" altLang="en-US" sz="2000" i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1560" y="1275606"/>
            <a:ext cx="4255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dirty="0" smtClean="0">
                <a:solidFill>
                  <a:srgbClr val="7030A0"/>
                </a:solidFill>
              </a:rPr>
              <a:t>Stabilité du silhouette score </a:t>
            </a:r>
          </a:p>
        </p:txBody>
      </p:sp>
    </p:spTree>
    <p:extLst>
      <p:ext uri="{BB962C8B-B14F-4D97-AF65-F5344CB8AC3E}">
        <p14:creationId xmlns:p14="http://schemas.microsoft.com/office/powerpoint/2010/main" xmlns="" val="281340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3528" y="1131590"/>
            <a:ext cx="7881388" cy="384720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endParaRPr lang="fr-FR" dirty="0" smtClean="0"/>
          </a:p>
          <a:p>
            <a:r>
              <a:rPr lang="fr-FR" sz="2800" dirty="0" smtClean="0">
                <a:solidFill>
                  <a:srgbClr val="FF0000"/>
                </a:solidFill>
              </a:rPr>
              <a:t>Clusters identifiés : améliorations? </a:t>
            </a:r>
          </a:p>
          <a:p>
            <a:endParaRPr lang="fr-FR" i="1" dirty="0" smtClean="0">
              <a:solidFill>
                <a:srgbClr val="FF5050"/>
              </a:solidFill>
            </a:endParaRPr>
          </a:p>
          <a:p>
            <a:r>
              <a:rPr lang="fr-FR" i="1" dirty="0" smtClean="0">
                <a:solidFill>
                  <a:srgbClr val="FF5050"/>
                </a:solidFill>
              </a:rPr>
              <a:t>•Subdivision du cluster 5 : non concluant (silhouette score : 0.11) </a:t>
            </a:r>
          </a:p>
          <a:p>
            <a:r>
              <a:rPr lang="fr-FR" i="1" dirty="0" smtClean="0">
                <a:solidFill>
                  <a:srgbClr val="FF5050"/>
                </a:solidFill>
              </a:rPr>
              <a:t>•Suppression de certaines </a:t>
            </a:r>
            <a:r>
              <a:rPr lang="fr-FR" i="1" dirty="0" err="1" smtClean="0">
                <a:solidFill>
                  <a:srgbClr val="FF5050"/>
                </a:solidFill>
              </a:rPr>
              <a:t>features</a:t>
            </a:r>
            <a:r>
              <a:rPr lang="fr-FR" i="1" dirty="0" smtClean="0">
                <a:solidFill>
                  <a:srgbClr val="FF5050"/>
                </a:solidFill>
              </a:rPr>
              <a:t> : pas d’amélioration du </a:t>
            </a:r>
            <a:r>
              <a:rPr lang="fr-FR" i="1" dirty="0" err="1" smtClean="0">
                <a:solidFill>
                  <a:srgbClr val="FF5050"/>
                </a:solidFill>
              </a:rPr>
              <a:t>clustering</a:t>
            </a:r>
            <a:r>
              <a:rPr lang="fr-FR" i="1" dirty="0" smtClean="0">
                <a:solidFill>
                  <a:srgbClr val="FF5050"/>
                </a:solidFill>
              </a:rPr>
              <a:t> constatée </a:t>
            </a:r>
          </a:p>
          <a:p>
            <a:endParaRPr lang="fr-FR" i="1" dirty="0" smtClean="0">
              <a:solidFill>
                <a:srgbClr val="FF5050"/>
              </a:solidFill>
            </a:endParaRPr>
          </a:p>
          <a:p>
            <a:r>
              <a:rPr lang="fr-FR" i="1" dirty="0" smtClean="0">
                <a:solidFill>
                  <a:srgbClr val="FF5050"/>
                </a:solidFill>
              </a:rPr>
              <a:t>•Proposition de </a:t>
            </a:r>
            <a:r>
              <a:rPr lang="fr-FR" i="1" dirty="0" err="1" smtClean="0">
                <a:solidFill>
                  <a:srgbClr val="FF5050"/>
                </a:solidFill>
              </a:rPr>
              <a:t>clustering</a:t>
            </a:r>
            <a:r>
              <a:rPr lang="fr-FR" i="1" dirty="0" smtClean="0">
                <a:solidFill>
                  <a:srgbClr val="FF5050"/>
                </a:solidFill>
              </a:rPr>
              <a:t> « manuel »: </a:t>
            </a:r>
          </a:p>
          <a:p>
            <a:r>
              <a:rPr lang="fr-FR" i="1" dirty="0" smtClean="0">
                <a:solidFill>
                  <a:srgbClr val="FF5050"/>
                </a:solidFill>
              </a:rPr>
              <a:t>•clients insatisfaits (note moyenne de 1/5) </a:t>
            </a:r>
          </a:p>
          <a:p>
            <a:r>
              <a:rPr lang="fr-FR" i="1" dirty="0" smtClean="0">
                <a:solidFill>
                  <a:srgbClr val="FF5050"/>
                </a:solidFill>
              </a:rPr>
              <a:t>•clients avec un très long délai de livraison (&gt; 1 mois) </a:t>
            </a:r>
          </a:p>
          <a:p>
            <a:r>
              <a:rPr lang="fr-FR" i="1" dirty="0" smtClean="0">
                <a:solidFill>
                  <a:srgbClr val="FF5050"/>
                </a:solidFill>
              </a:rPr>
              <a:t>•4600 clients qui achètent le plus et sous </a:t>
            </a:r>
            <a:r>
              <a:rPr lang="fr-FR" i="1" dirty="0" err="1" smtClean="0">
                <a:solidFill>
                  <a:srgbClr val="FF5050"/>
                </a:solidFill>
              </a:rPr>
              <a:t>clustering</a:t>
            </a:r>
            <a:r>
              <a:rPr lang="fr-FR" i="1" dirty="0" smtClean="0">
                <a:solidFill>
                  <a:srgbClr val="FF5050"/>
                </a:solidFill>
              </a:rPr>
              <a:t> par application d’un </a:t>
            </a:r>
            <a:r>
              <a:rPr lang="fr-FR" i="1" dirty="0" err="1" smtClean="0">
                <a:solidFill>
                  <a:srgbClr val="FF5050"/>
                </a:solidFill>
              </a:rPr>
              <a:t>kmeans</a:t>
            </a:r>
            <a:r>
              <a:rPr lang="fr-FR" i="1" dirty="0" smtClean="0">
                <a:solidFill>
                  <a:srgbClr val="FF5050"/>
                </a:solidFill>
              </a:rPr>
              <a:t> : </a:t>
            </a:r>
          </a:p>
          <a:p>
            <a:r>
              <a:rPr lang="fr-FR" i="1" dirty="0" smtClean="0">
                <a:solidFill>
                  <a:srgbClr val="FF5050"/>
                </a:solidFill>
              </a:rPr>
              <a:t>-Identification des meilleurs clients par catégorie </a:t>
            </a:r>
          </a:p>
          <a:p>
            <a:r>
              <a:rPr lang="fr-FR" i="1" dirty="0" smtClean="0">
                <a:solidFill>
                  <a:srgbClr val="FF5050"/>
                </a:solidFill>
              </a:rPr>
              <a:t>-Identification des catégories complémentaires pour cibler la publicité </a:t>
            </a:r>
          </a:p>
          <a:p>
            <a:endParaRPr lang="fr-FR" i="1" dirty="0">
              <a:solidFill>
                <a:srgbClr val="FF505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3568" y="1707654"/>
            <a:ext cx="61603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 Évaluation de la stabilité du cluster :</a:t>
            </a:r>
          </a:p>
          <a:p>
            <a:r>
              <a:rPr lang="fr-FR" i="1" dirty="0" smtClean="0"/>
              <a:t>→ Fonction pour évaluer (via ARI score) la stabilité du</a:t>
            </a:r>
          </a:p>
          <a:p>
            <a:r>
              <a:rPr lang="fr-FR" i="1" dirty="0" smtClean="0"/>
              <a:t>cluster  à l'instant T.</a:t>
            </a:r>
          </a:p>
          <a:p>
            <a:r>
              <a:rPr lang="fr-FR" i="1" dirty="0" smtClean="0"/>
              <a:t>→ On entraîne 100 modèles de clusters sur notre</a:t>
            </a:r>
          </a:p>
          <a:p>
            <a:r>
              <a:rPr lang="fr-FR" i="1" dirty="0" smtClean="0"/>
              <a:t>période puis on évalue l'ARI score pour chaque couple</a:t>
            </a:r>
          </a:p>
          <a:p>
            <a:r>
              <a:rPr lang="fr-FR" i="1" dirty="0" smtClean="0"/>
              <a:t>de clusters</a:t>
            </a:r>
          </a:p>
          <a:p>
            <a:r>
              <a:rPr lang="fr-FR" i="1" dirty="0" smtClean="0"/>
              <a:t>→ ARI moyen modèle de base = 0.99  </a:t>
            </a:r>
          </a:p>
          <a:p>
            <a:r>
              <a:rPr lang="fr-FR" i="1" dirty="0" smtClean="0"/>
              <a:t>Évaluation du modèle dans le temps :</a:t>
            </a:r>
          </a:p>
          <a:p>
            <a:r>
              <a:rPr lang="fr-FR" i="1" dirty="0" smtClean="0"/>
              <a:t>→ on compare le modèle de base avec le nouveau modèle (ARI) </a:t>
            </a:r>
            <a:endParaRPr lang="fr-FR" i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267494"/>
            <a:ext cx="8803949" cy="4555093"/>
          </a:xfrm>
          <a:prstGeom prst="rect">
            <a:avLst/>
          </a:prstGeom>
          <a:solidFill>
            <a:srgbClr val="5EEC3C"/>
          </a:solidFill>
        </p:spPr>
        <p:txBody>
          <a:bodyPr wrap="none" rtlCol="0">
            <a:spAutoFit/>
          </a:bodyPr>
          <a:lstStyle/>
          <a:p>
            <a:endParaRPr lang="fr-FR" sz="2800" i="1" dirty="0" smtClean="0">
              <a:solidFill>
                <a:srgbClr val="FF0000"/>
              </a:solidFill>
            </a:endParaRPr>
          </a:p>
          <a:p>
            <a:r>
              <a:rPr lang="fr-FR" sz="2800" i="1" dirty="0" smtClean="0">
                <a:solidFill>
                  <a:srgbClr val="FF0000"/>
                </a:solidFill>
              </a:rPr>
              <a:t>Contrat de maintenance</a:t>
            </a:r>
          </a:p>
          <a:p>
            <a:r>
              <a:rPr lang="fr-FR" i="1" dirty="0" smtClean="0"/>
              <a:t> </a:t>
            </a:r>
          </a:p>
          <a:p>
            <a:r>
              <a:rPr lang="fr-FR" i="1" dirty="0" smtClean="0"/>
              <a:t>•Identification de la période de maintenance: </a:t>
            </a:r>
          </a:p>
          <a:p>
            <a:r>
              <a:rPr lang="fr-FR" i="1" dirty="0" smtClean="0"/>
              <a:t>•Réduction du jeu de données sur la dimension « durée » (exemple : 3 mois) </a:t>
            </a:r>
          </a:p>
          <a:p>
            <a:r>
              <a:rPr lang="fr-FR" i="1" dirty="0" smtClean="0"/>
              <a:t>•Vérification de la stabilité du nombre de clusters, du coefficient de silhouette et des </a:t>
            </a:r>
          </a:p>
          <a:p>
            <a:r>
              <a:rPr lang="fr-FR" i="1" dirty="0" smtClean="0"/>
              <a:t>valeurs des </a:t>
            </a:r>
            <a:r>
              <a:rPr lang="fr-FR" i="1" dirty="0" err="1" smtClean="0"/>
              <a:t>features</a:t>
            </a:r>
            <a:r>
              <a:rPr lang="fr-FR" i="1" dirty="0" smtClean="0"/>
              <a:t>   </a:t>
            </a:r>
          </a:p>
          <a:p>
            <a:endParaRPr lang="fr-FR" i="1" dirty="0" smtClean="0"/>
          </a:p>
          <a:p>
            <a:r>
              <a:rPr lang="fr-FR" i="1" dirty="0" smtClean="0"/>
              <a:t>•Compromis identifié : 3 mois </a:t>
            </a:r>
          </a:p>
          <a:p>
            <a:r>
              <a:rPr lang="fr-FR" i="1" dirty="0" smtClean="0"/>
              <a:t>•Nombre de clusters optimal sur </a:t>
            </a:r>
            <a:r>
              <a:rPr lang="fr-FR" i="1" dirty="0" err="1" smtClean="0"/>
              <a:t>Kmeans</a:t>
            </a:r>
            <a:r>
              <a:rPr lang="fr-FR" i="1" dirty="0" smtClean="0"/>
              <a:t> : 7 ( maximal = 14 ) </a:t>
            </a:r>
          </a:p>
          <a:p>
            <a:r>
              <a:rPr lang="fr-FR" i="1" dirty="0" smtClean="0"/>
              <a:t>•Coefficient de silhouette stable </a:t>
            </a:r>
          </a:p>
          <a:p>
            <a:r>
              <a:rPr lang="fr-FR" i="1" dirty="0" smtClean="0"/>
              <a:t>•Conservation des caractéristiques principales des clusters (catégories les plus dépensières, </a:t>
            </a:r>
          </a:p>
          <a:p>
            <a:r>
              <a:rPr lang="fr-FR" i="1" dirty="0" smtClean="0"/>
              <a:t>notes, etc.) </a:t>
            </a:r>
          </a:p>
          <a:p>
            <a:r>
              <a:rPr lang="fr-FR" i="1" dirty="0" smtClean="0"/>
              <a:t>•Variation à la marge de certaines valeurs de </a:t>
            </a:r>
            <a:r>
              <a:rPr lang="fr-FR" i="1" dirty="0" err="1" smtClean="0"/>
              <a:t>features</a:t>
            </a:r>
            <a:r>
              <a:rPr lang="fr-FR" i="1" dirty="0" smtClean="0"/>
              <a:t> </a:t>
            </a:r>
          </a:p>
          <a:p>
            <a:endParaRPr lang="fr-FR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0"/>
            <a:ext cx="8496944" cy="38472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sz="2800" b="1" i="1" dirty="0" smtClean="0">
                <a:solidFill>
                  <a:srgbClr val="7030A0"/>
                </a:solidFill>
              </a:rPr>
              <a:t>Problématique  </a:t>
            </a:r>
          </a:p>
          <a:p>
            <a:endParaRPr lang="fr-FR" dirty="0" smtClean="0">
              <a:solidFill>
                <a:srgbClr val="7030A0"/>
              </a:solidFill>
            </a:endParaRPr>
          </a:p>
          <a:p>
            <a:endParaRPr lang="fr-FR" dirty="0" smtClean="0">
              <a:solidFill>
                <a:srgbClr val="7030A0"/>
              </a:solidFill>
            </a:endParaRPr>
          </a:p>
          <a:p>
            <a:r>
              <a:rPr lang="fr-FR" dirty="0" smtClean="0">
                <a:solidFill>
                  <a:srgbClr val="7030A0"/>
                </a:solidFill>
              </a:rPr>
              <a:t>➔ </a:t>
            </a:r>
            <a:r>
              <a:rPr lang="fr-FR" dirty="0" err="1" smtClean="0">
                <a:solidFill>
                  <a:srgbClr val="7030A0"/>
                </a:solidFill>
              </a:rPr>
              <a:t>Olist</a:t>
            </a:r>
            <a:r>
              <a:rPr lang="fr-FR" dirty="0" smtClean="0">
                <a:solidFill>
                  <a:srgbClr val="7030A0"/>
                </a:solidFill>
              </a:rPr>
              <a:t> : Solution de vente sur les </a:t>
            </a:r>
            <a:r>
              <a:rPr lang="fr-FR" dirty="0" err="1" smtClean="0">
                <a:solidFill>
                  <a:srgbClr val="7030A0"/>
                </a:solidFill>
              </a:rPr>
              <a:t>marketplaces</a:t>
            </a:r>
            <a:r>
              <a:rPr lang="fr-FR" dirty="0" smtClean="0">
                <a:solidFill>
                  <a:srgbClr val="7030A0"/>
                </a:solidFill>
              </a:rPr>
              <a:t> en ligne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➔ Besoin d'une segmentation client pour les équipes </a:t>
            </a:r>
            <a:r>
              <a:rPr lang="fr-FR" dirty="0" err="1" smtClean="0">
                <a:solidFill>
                  <a:srgbClr val="7030A0"/>
                </a:solidFill>
              </a:rPr>
              <a:t>emarketing</a:t>
            </a:r>
            <a:endParaRPr lang="fr-FR" dirty="0" smtClean="0">
              <a:solidFill>
                <a:srgbClr val="7030A0"/>
              </a:solidFill>
            </a:endParaRPr>
          </a:p>
          <a:p>
            <a:r>
              <a:rPr lang="fr-FR" dirty="0" smtClean="0">
                <a:solidFill>
                  <a:srgbClr val="7030A0"/>
                </a:solidFill>
              </a:rPr>
              <a:t>afin de mettre en place une stratégie de campagne commerciale 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(actionnable en clusters de clients )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➔ Base de données </a:t>
            </a:r>
            <a:r>
              <a:rPr lang="fr-FR" dirty="0" err="1" smtClean="0">
                <a:solidFill>
                  <a:srgbClr val="7030A0"/>
                </a:solidFill>
              </a:rPr>
              <a:t>anonymisée</a:t>
            </a:r>
            <a:r>
              <a:rPr lang="fr-FR" dirty="0" smtClean="0">
                <a:solidFill>
                  <a:srgbClr val="7030A0"/>
                </a:solidFill>
              </a:rPr>
              <a:t> disponible 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➔ Définir un modèle de segmentation afin d'identifier et de cibler les comportements clients (compréhensible)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➔ Proposer un contrat de maintenance sur ce modèle : Evaluez la fréquence à laquelle la segmentation doit être mise à jour, afin de pouvoir effectuer un devis de contrat de maintenance.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7704" y="0"/>
            <a:ext cx="2507802" cy="58477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7030A0"/>
                </a:solidFill>
              </a:rPr>
              <a:t>CONCLUSION </a:t>
            </a:r>
            <a:endParaRPr lang="en-US" sz="3200" i="1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55526"/>
            <a:ext cx="8460432" cy="424731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fr-FR" i="1" dirty="0" smtClean="0">
                <a:solidFill>
                  <a:srgbClr val="7030A0"/>
                </a:solidFill>
              </a:rPr>
              <a:t>Mise en application des algorithmes </a:t>
            </a:r>
            <a:r>
              <a:rPr lang="fr-FR" i="1" dirty="0">
                <a:solidFill>
                  <a:srgbClr val="7030A0"/>
                </a:solidFill>
              </a:rPr>
              <a:t>de classification non supervisée et application à une problématique </a:t>
            </a:r>
            <a:r>
              <a:rPr lang="fr-FR" i="1" dirty="0" smtClean="0">
                <a:solidFill>
                  <a:srgbClr val="7030A0"/>
                </a:solidFill>
              </a:rPr>
              <a:t>métier </a:t>
            </a:r>
          </a:p>
          <a:p>
            <a:r>
              <a:rPr lang="fr-FR" i="1" dirty="0" smtClean="0">
                <a:solidFill>
                  <a:srgbClr val="7030A0"/>
                </a:solidFill>
              </a:rPr>
              <a:t>Proposition d'un modèle de </a:t>
            </a:r>
            <a:r>
              <a:rPr lang="fr-FR" i="1" dirty="0" err="1" smtClean="0">
                <a:solidFill>
                  <a:srgbClr val="7030A0"/>
                </a:solidFill>
              </a:rPr>
              <a:t>clustering</a:t>
            </a:r>
            <a:r>
              <a:rPr lang="fr-FR" i="1" dirty="0" smtClean="0">
                <a:solidFill>
                  <a:srgbClr val="7030A0"/>
                </a:solidFill>
              </a:rPr>
              <a:t> pour  segmentation client</a:t>
            </a:r>
          </a:p>
          <a:p>
            <a:r>
              <a:rPr lang="fr-FR" i="1" dirty="0" smtClean="0">
                <a:solidFill>
                  <a:srgbClr val="7030A0"/>
                </a:solidFill>
              </a:rPr>
              <a:t>Ne pas oublier le cluster des clients qui dépensent beaucoup  </a:t>
            </a:r>
          </a:p>
          <a:p>
            <a:endParaRPr lang="en-US" b="1" i="1" dirty="0">
              <a:solidFill>
                <a:srgbClr val="7030A0"/>
              </a:solidFill>
            </a:endParaRPr>
          </a:p>
          <a:p>
            <a:r>
              <a:rPr lang="fr-FR" b="1" i="1" dirty="0">
                <a:solidFill>
                  <a:srgbClr val="7030A0"/>
                </a:solidFill>
              </a:rPr>
              <a:t>Limites du </a:t>
            </a:r>
            <a:r>
              <a:rPr lang="fr-FR" b="1" i="1" dirty="0" err="1" smtClean="0">
                <a:solidFill>
                  <a:srgbClr val="7030A0"/>
                </a:solidFill>
              </a:rPr>
              <a:t>clustering</a:t>
            </a:r>
            <a:r>
              <a:rPr lang="fr-FR" b="1" i="1" smtClean="0">
                <a:solidFill>
                  <a:srgbClr val="7030A0"/>
                </a:solidFill>
              </a:rPr>
              <a:t> proposé </a:t>
            </a:r>
            <a:endParaRPr lang="fr-FR" b="1" i="1" dirty="0">
              <a:solidFill>
                <a:srgbClr val="7030A0"/>
              </a:solidFill>
            </a:endParaRPr>
          </a:p>
          <a:p>
            <a:r>
              <a:rPr lang="fr-FR" i="1" dirty="0" smtClean="0">
                <a:solidFill>
                  <a:srgbClr val="7030A0"/>
                </a:solidFill>
              </a:rPr>
              <a:t>Peu ou pas d’apport </a:t>
            </a:r>
            <a:r>
              <a:rPr lang="fr-FR" i="1" dirty="0">
                <a:solidFill>
                  <a:srgbClr val="7030A0"/>
                </a:solidFill>
              </a:rPr>
              <a:t>des algorithmes</a:t>
            </a:r>
          </a:p>
          <a:p>
            <a:r>
              <a:rPr lang="fr-FR" i="1" dirty="0">
                <a:solidFill>
                  <a:srgbClr val="7030A0"/>
                </a:solidFill>
              </a:rPr>
              <a:t>Un cluster </a:t>
            </a:r>
            <a:r>
              <a:rPr lang="fr-FR" i="1" dirty="0" smtClean="0">
                <a:solidFill>
                  <a:srgbClr val="7030A0"/>
                </a:solidFill>
              </a:rPr>
              <a:t>avec </a:t>
            </a:r>
            <a:r>
              <a:rPr lang="fr-FR" i="1" dirty="0">
                <a:solidFill>
                  <a:srgbClr val="7030A0"/>
                </a:solidFill>
              </a:rPr>
              <a:t>50% </a:t>
            </a:r>
            <a:r>
              <a:rPr lang="fr-FR" i="1" dirty="0" smtClean="0">
                <a:solidFill>
                  <a:srgbClr val="7030A0"/>
                </a:solidFill>
              </a:rPr>
              <a:t>des </a:t>
            </a:r>
            <a:r>
              <a:rPr lang="fr-FR" i="1" dirty="0">
                <a:solidFill>
                  <a:srgbClr val="7030A0"/>
                </a:solidFill>
              </a:rPr>
              <a:t>clients, peu </a:t>
            </a:r>
            <a:r>
              <a:rPr lang="fr-FR" i="1" dirty="0" smtClean="0">
                <a:solidFill>
                  <a:srgbClr val="7030A0"/>
                </a:solidFill>
              </a:rPr>
              <a:t>intelligibles</a:t>
            </a:r>
            <a:endParaRPr lang="fr-FR" i="1" dirty="0">
              <a:solidFill>
                <a:srgbClr val="7030A0"/>
              </a:solidFill>
            </a:endParaRPr>
          </a:p>
          <a:p>
            <a:endParaRPr lang="fr-FR" b="1" i="1" dirty="0">
              <a:solidFill>
                <a:srgbClr val="7030A0"/>
              </a:solidFill>
            </a:endParaRPr>
          </a:p>
          <a:p>
            <a:r>
              <a:rPr lang="fr-FR" b="1" i="1" dirty="0" smtClean="0">
                <a:solidFill>
                  <a:srgbClr val="7030A0"/>
                </a:solidFill>
              </a:rPr>
              <a:t>Opportunités </a:t>
            </a:r>
            <a:r>
              <a:rPr lang="fr-FR" b="1" i="1" dirty="0">
                <a:solidFill>
                  <a:srgbClr val="7030A0"/>
                </a:solidFill>
              </a:rPr>
              <a:t>d'amélioration du </a:t>
            </a:r>
            <a:r>
              <a:rPr lang="fr-FR" b="1" i="1" dirty="0" err="1" smtClean="0">
                <a:solidFill>
                  <a:srgbClr val="7030A0"/>
                </a:solidFill>
              </a:rPr>
              <a:t>clustering</a:t>
            </a:r>
            <a:endParaRPr lang="fr-FR" b="1" i="1" dirty="0">
              <a:solidFill>
                <a:srgbClr val="7030A0"/>
              </a:solidFill>
            </a:endParaRPr>
          </a:p>
          <a:p>
            <a:r>
              <a:rPr lang="fr-FR" i="1" dirty="0" smtClean="0">
                <a:solidFill>
                  <a:srgbClr val="7030A0"/>
                </a:solidFill>
              </a:rPr>
              <a:t>Nouvelles </a:t>
            </a:r>
            <a:r>
              <a:rPr lang="fr-FR" i="1" dirty="0" err="1" smtClean="0">
                <a:solidFill>
                  <a:srgbClr val="7030A0"/>
                </a:solidFill>
              </a:rPr>
              <a:t>features</a:t>
            </a:r>
            <a:r>
              <a:rPr lang="fr-FR" i="1" dirty="0" smtClean="0">
                <a:solidFill>
                  <a:srgbClr val="7030A0"/>
                </a:solidFill>
              </a:rPr>
              <a:t> (plus de </a:t>
            </a:r>
            <a:r>
              <a:rPr lang="fr-FR" i="1" dirty="0" err="1" smtClean="0">
                <a:solidFill>
                  <a:srgbClr val="7030A0"/>
                </a:solidFill>
              </a:rPr>
              <a:t>features</a:t>
            </a:r>
            <a:r>
              <a:rPr lang="fr-FR" i="1" dirty="0" smtClean="0">
                <a:solidFill>
                  <a:srgbClr val="7030A0"/>
                </a:solidFill>
              </a:rPr>
              <a:t> engineering / sélection de</a:t>
            </a:r>
          </a:p>
          <a:p>
            <a:r>
              <a:rPr lang="fr-FR" i="1" dirty="0" smtClean="0">
                <a:solidFill>
                  <a:srgbClr val="7030A0"/>
                </a:solidFill>
              </a:rPr>
              <a:t>variables plus fines</a:t>
            </a:r>
            <a:r>
              <a:rPr lang="fr-FR" dirty="0" smtClean="0">
                <a:solidFill>
                  <a:srgbClr val="7030A0"/>
                </a:solidFill>
              </a:rPr>
              <a:t>(via informations métier)</a:t>
            </a:r>
            <a:r>
              <a:rPr lang="fr-FR" i="1" dirty="0" smtClean="0">
                <a:solidFill>
                  <a:srgbClr val="7030A0"/>
                </a:solidFill>
              </a:rPr>
              <a:t> ) / </a:t>
            </a:r>
            <a:r>
              <a:rPr lang="fr-FR" i="1" dirty="0">
                <a:solidFill>
                  <a:srgbClr val="7030A0"/>
                </a:solidFill>
              </a:rPr>
              <a:t>Clients ayant acheté plusieurs articles</a:t>
            </a:r>
          </a:p>
          <a:p>
            <a:r>
              <a:rPr lang="fr-FR" i="1" dirty="0">
                <a:solidFill>
                  <a:srgbClr val="7030A0"/>
                </a:solidFill>
              </a:rPr>
              <a:t>Caractérisation </a:t>
            </a:r>
            <a:r>
              <a:rPr lang="fr-FR" i="1" dirty="0" smtClean="0">
                <a:solidFill>
                  <a:srgbClr val="7030A0"/>
                </a:solidFill>
              </a:rPr>
              <a:t>dans le </a:t>
            </a:r>
            <a:r>
              <a:rPr lang="fr-FR" i="1" dirty="0">
                <a:solidFill>
                  <a:srgbClr val="7030A0"/>
                </a:solidFill>
              </a:rPr>
              <a:t>détail des produits des champs </a:t>
            </a:r>
            <a:r>
              <a:rPr lang="fr-FR" i="1" dirty="0" smtClean="0">
                <a:solidFill>
                  <a:srgbClr val="7030A0"/>
                </a:solidFill>
              </a:rPr>
              <a:t>textuels </a:t>
            </a:r>
            <a:endParaRPr lang="fr-FR" i="1" dirty="0">
              <a:solidFill>
                <a:srgbClr val="7030A0"/>
              </a:solidFill>
            </a:endParaRPr>
          </a:p>
          <a:p>
            <a:r>
              <a:rPr lang="fr-FR" i="1" dirty="0">
                <a:solidFill>
                  <a:srgbClr val="7030A0"/>
                </a:solidFill>
              </a:rPr>
              <a:t>Données plus précises sur les clients (à </a:t>
            </a:r>
            <a:r>
              <a:rPr lang="fr-FR" i="1" dirty="0" smtClean="0">
                <a:solidFill>
                  <a:srgbClr val="7030A0"/>
                </a:solidFill>
              </a:rPr>
              <a:t>rendre anonyme pour empêcher l’identification ) </a:t>
            </a:r>
            <a:r>
              <a:rPr lang="fr-FR" i="1" dirty="0">
                <a:solidFill>
                  <a:srgbClr val="7030A0"/>
                </a:solidFill>
              </a:rPr>
              <a:t>: âge, </a:t>
            </a:r>
            <a:r>
              <a:rPr lang="fr-FR" i="1" dirty="0" smtClean="0">
                <a:solidFill>
                  <a:srgbClr val="7030A0"/>
                </a:solidFill>
              </a:rPr>
              <a:t>sexe  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94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39540" y="1960930"/>
            <a:ext cx="31883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MERCI</a:t>
            </a:r>
            <a:endParaRPr lang="en-US" sz="8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73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68144" y="281175"/>
            <a:ext cx="2826891" cy="610820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INTRODUCTION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1131590"/>
            <a:ext cx="7089221" cy="3435846"/>
          </a:xfrm>
        </p:spPr>
        <p:txBody>
          <a:bodyPr>
            <a:normAutofit fontScale="55000" lnSpcReduction="20000"/>
          </a:bodyPr>
          <a:lstStyle/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fr-FR" altLang="en-US" b="0" i="1" dirty="0" smtClean="0">
              <a:solidFill>
                <a:schemeClr val="accent1"/>
              </a:solidFill>
              <a:latin typeface="inherit"/>
            </a:endParaRP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Un </a:t>
            </a:r>
            <a:r>
              <a:rPr lang="fr-FR" altLang="en-US" b="0" i="1" dirty="0">
                <a:solidFill>
                  <a:schemeClr val="accent1"/>
                </a:solidFill>
                <a:latin typeface="inherit"/>
              </a:rPr>
              <a:t>ensemble de données publiques de commandes de commerce électronique brésilien est utilisé et provient du magasin </a:t>
            </a:r>
            <a:r>
              <a:rPr lang="fr-FR" altLang="en-US" b="0" i="1" dirty="0" err="1" smtClean="0">
                <a:solidFill>
                  <a:schemeClr val="accent1"/>
                </a:solidFill>
                <a:latin typeface="inherit"/>
              </a:rPr>
              <a:t>Olist</a:t>
            </a: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.  </a:t>
            </a: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en-US" b="0" i="1" dirty="0" smtClean="0">
              <a:solidFill>
                <a:schemeClr val="accent1"/>
              </a:solidFill>
              <a:latin typeface="inherit"/>
            </a:endParaRP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en-US" b="0" i="1" dirty="0" smtClean="0">
              <a:solidFill>
                <a:schemeClr val="accent1"/>
              </a:solidFill>
              <a:latin typeface="inherit"/>
            </a:endParaRP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en-US" b="0" i="1" dirty="0" smtClean="0">
              <a:solidFill>
                <a:schemeClr val="accent1"/>
              </a:solidFill>
              <a:latin typeface="inherit"/>
            </a:endParaRP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Ce </a:t>
            </a:r>
            <a:r>
              <a:rPr lang="fr-FR" altLang="en-US" b="0" i="1" dirty="0" err="1" smtClean="0">
                <a:solidFill>
                  <a:schemeClr val="accent1"/>
                </a:solidFill>
                <a:latin typeface="inherit"/>
              </a:rPr>
              <a:t>Dataset</a:t>
            </a: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 </a:t>
            </a:r>
            <a:r>
              <a:rPr lang="fr-FR" altLang="en-US" b="0" i="1" dirty="0">
                <a:solidFill>
                  <a:schemeClr val="accent1"/>
                </a:solidFill>
                <a:latin typeface="inherit"/>
              </a:rPr>
              <a:t>contient des informations sur 100 000 commandes de 2016 à 2018 effectuées sur plusieurs marchés au Brésil. </a:t>
            </a:r>
            <a:endParaRPr lang="fr-FR" altLang="en-US" b="0" i="1" dirty="0" smtClean="0">
              <a:solidFill>
                <a:schemeClr val="accent1"/>
              </a:solidFill>
              <a:latin typeface="inherit"/>
            </a:endParaRP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en-US" b="0" i="1" dirty="0" smtClean="0">
              <a:solidFill>
                <a:schemeClr val="accent1"/>
              </a:solidFill>
              <a:latin typeface="inherit"/>
            </a:endParaRP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en-US" b="0" i="1" dirty="0" smtClean="0">
              <a:solidFill>
                <a:schemeClr val="accent1"/>
              </a:solidFill>
              <a:latin typeface="inherit"/>
            </a:endParaRP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Ses </a:t>
            </a:r>
            <a:r>
              <a:rPr lang="fr-FR" altLang="en-US" b="0" i="1" dirty="0" err="1" smtClean="0">
                <a:solidFill>
                  <a:schemeClr val="accent1"/>
                </a:solidFill>
                <a:latin typeface="inherit"/>
              </a:rPr>
              <a:t>features</a:t>
            </a: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 </a:t>
            </a:r>
            <a:r>
              <a:rPr lang="fr-FR" altLang="en-US" b="0" i="1" dirty="0">
                <a:solidFill>
                  <a:schemeClr val="accent1"/>
                </a:solidFill>
                <a:latin typeface="inherit"/>
              </a:rPr>
              <a:t>permettent de visualiser une commande à partir de plusieurs dimensions : de l'état de la commande, du prix, des performances de paiement et de fret à l'emplacement du client, aux attributs du produit et enfin aux avis rédigés par les clients</a:t>
            </a: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.</a:t>
            </a: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fr-FR" altLang="en-US" b="0" i="1" dirty="0" smtClean="0">
              <a:solidFill>
                <a:schemeClr val="accent1"/>
              </a:solidFill>
              <a:latin typeface="inherit"/>
            </a:endParaRP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Cet ensemble de données a été généreusement fourni par </a:t>
            </a:r>
            <a:r>
              <a:rPr lang="fr-FR" altLang="en-US" b="0" i="1" dirty="0" err="1" smtClean="0">
                <a:solidFill>
                  <a:schemeClr val="accent1"/>
                </a:solidFill>
                <a:latin typeface="inherit"/>
              </a:rPr>
              <a:t>Olist</a:t>
            </a: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, le plus grand magasin des places de marché brésiliens.  </a:t>
            </a: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en-US" b="0" i="1" dirty="0" smtClean="0">
              <a:solidFill>
                <a:schemeClr val="accent1"/>
              </a:solidFill>
              <a:latin typeface="inherit"/>
            </a:endParaRPr>
          </a:p>
          <a:p>
            <a:pPr marL="342900" indent="-34290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       </a:t>
            </a:r>
            <a:r>
              <a:rPr lang="fr-FR" altLang="en-US" b="0" i="1" dirty="0" err="1" smtClean="0">
                <a:solidFill>
                  <a:schemeClr val="accent1"/>
                </a:solidFill>
                <a:latin typeface="inherit"/>
              </a:rPr>
              <a:t>Olist</a:t>
            </a: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 connecte les petites entreprises de tout le Brésil à leurs clients sans tracas et avec un seul contrat.</a:t>
            </a:r>
            <a:r>
              <a:rPr lang="fr-FR" altLang="en-US" sz="400" b="0" i="1" dirty="0" smtClean="0">
                <a:solidFill>
                  <a:schemeClr val="accent1"/>
                </a:solidFill>
              </a:rPr>
              <a:t> </a:t>
            </a:r>
            <a:endParaRPr lang="fr-FR" altLang="en-US" sz="2000" b="0" i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en-US" b="0" i="1" dirty="0" smtClean="0">
              <a:solidFill>
                <a:schemeClr val="accent1"/>
              </a:solidFill>
              <a:latin typeface="inherit"/>
            </a:endParaRP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b="0" i="1" dirty="0" smtClean="0">
                <a:solidFill>
                  <a:schemeClr val="accent1"/>
                </a:solidFill>
                <a:latin typeface="inherit"/>
              </a:rPr>
              <a:t> </a:t>
            </a:r>
          </a:p>
        </p:txBody>
      </p:sp>
      <p:pic>
        <p:nvPicPr>
          <p:cNvPr id="1026" name="Picture 2" descr="Brazilian E-Commerce Public Dataset by Olist | Kag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5976" y="0"/>
            <a:ext cx="1298529" cy="129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3888432" cy="1077218"/>
          </a:xfrm>
          <a:prstGeom prst="rect">
            <a:avLst/>
          </a:prstGeom>
          <a:solidFill>
            <a:srgbClr val="5EEC3C"/>
          </a:solidFill>
        </p:spPr>
        <p:txBody>
          <a:bodyPr wrap="square" rtlCol="0">
            <a:spAutoFit/>
          </a:bodyPr>
          <a:lstStyle/>
          <a:p>
            <a:r>
              <a:rPr lang="fr-FR" sz="3200" b="1" i="1" dirty="0" smtClean="0">
                <a:solidFill>
                  <a:srgbClr val="7030A0"/>
                </a:solidFill>
              </a:rPr>
              <a:t>Segmentez des clients d'un site e-commerce </a:t>
            </a:r>
            <a:endParaRPr lang="fr-FR" sz="32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592" y="123478"/>
            <a:ext cx="7128792" cy="4154984"/>
          </a:xfrm>
          <a:prstGeom prst="rect">
            <a:avLst/>
          </a:prstGeom>
          <a:solidFill>
            <a:srgbClr val="5EEC3C"/>
          </a:solidFill>
        </p:spPr>
        <p:txBody>
          <a:bodyPr wrap="square">
            <a:spAutoFit/>
          </a:bodyPr>
          <a:lstStyle/>
          <a:p>
            <a:r>
              <a:rPr lang="fr-FR" sz="2800" b="1" i="1" dirty="0" smtClean="0">
                <a:solidFill>
                  <a:srgbClr val="7030A0"/>
                </a:solidFill>
              </a:rPr>
              <a:t>Nettoyage des données / Analyse exploratoire / </a:t>
            </a:r>
            <a:r>
              <a:rPr lang="fr-FR" sz="2800" b="1" i="1" dirty="0" err="1" smtClean="0">
                <a:solidFill>
                  <a:srgbClr val="7030A0"/>
                </a:solidFill>
              </a:rPr>
              <a:t>Feature</a:t>
            </a:r>
            <a:r>
              <a:rPr lang="fr-FR" sz="2800" b="1" i="1" dirty="0" smtClean="0">
                <a:solidFill>
                  <a:srgbClr val="7030A0"/>
                </a:solidFill>
              </a:rPr>
              <a:t> engineering </a:t>
            </a:r>
            <a:endParaRPr lang="fr-FR" b="1" i="1" dirty="0" smtClean="0">
              <a:solidFill>
                <a:srgbClr val="7030A0"/>
              </a:solidFill>
            </a:endParaRPr>
          </a:p>
          <a:p>
            <a:r>
              <a:rPr lang="fr-FR" dirty="0" smtClean="0">
                <a:solidFill>
                  <a:srgbClr val="7030A0"/>
                </a:solidFill>
              </a:rPr>
              <a:t>➔ </a:t>
            </a:r>
            <a:r>
              <a:rPr lang="fr-FR" sz="2800" dirty="0" smtClean="0">
                <a:solidFill>
                  <a:srgbClr val="7030A0"/>
                </a:solidFill>
              </a:rPr>
              <a:t>Neufs fichiers de données CSV disponibles : </a:t>
            </a:r>
          </a:p>
          <a:p>
            <a:endParaRPr lang="fr-FR" dirty="0" smtClean="0">
              <a:solidFill>
                <a:srgbClr val="7030A0"/>
              </a:solidFill>
            </a:endParaRPr>
          </a:p>
          <a:p>
            <a:r>
              <a:rPr lang="fr-FR" dirty="0" smtClean="0">
                <a:solidFill>
                  <a:srgbClr val="7030A0"/>
                </a:solidFill>
              </a:rPr>
              <a:t>– Fichier clients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– Géo-localisations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– Produits par commandes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– Paiement par commande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– </a:t>
            </a:r>
            <a:r>
              <a:rPr lang="fr-FR" dirty="0" err="1" smtClean="0">
                <a:solidFill>
                  <a:srgbClr val="7030A0"/>
                </a:solidFill>
              </a:rPr>
              <a:t>Review</a:t>
            </a:r>
            <a:r>
              <a:rPr lang="fr-FR" dirty="0" smtClean="0">
                <a:solidFill>
                  <a:srgbClr val="7030A0"/>
                </a:solidFill>
              </a:rPr>
              <a:t> par commande (note, commentaire)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– Commandes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– Produits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– Vendeurs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– Traduction produits</a:t>
            </a:r>
            <a:endParaRPr lang="fr-FR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11760" y="627534"/>
            <a:ext cx="6260905" cy="572644"/>
          </a:xfrm>
          <a:solidFill>
            <a:srgbClr val="5EEC3C"/>
          </a:solidFill>
        </p:spPr>
        <p:txBody>
          <a:bodyPr>
            <a:noAutofit/>
          </a:bodyPr>
          <a:lstStyle/>
          <a:p>
            <a:pPr lvl="0" eaLnBrk="0" fontAlgn="base" hangingPunct="0">
              <a:spcAft>
                <a:spcPct val="0"/>
              </a:spcAft>
            </a:pPr>
            <a:r>
              <a:rPr lang="fr-FR" altLang="en-US" sz="2800" b="1" i="1" dirty="0" err="1" smtClean="0">
                <a:solidFill>
                  <a:schemeClr val="tx2"/>
                </a:solidFill>
                <a:effectLst/>
                <a:latin typeface="inherit"/>
              </a:rPr>
              <a:t>Cleaning</a:t>
            </a:r>
            <a:r>
              <a:rPr lang="fr-FR" altLang="en-US" sz="2800" b="1" i="1" dirty="0" smtClean="0">
                <a:solidFill>
                  <a:schemeClr val="tx2"/>
                </a:solidFill>
                <a:effectLst/>
                <a:latin typeface="inherit"/>
              </a:rPr>
              <a:t> du </a:t>
            </a:r>
            <a:r>
              <a:rPr lang="fr-FR" altLang="en-US" sz="2800" b="1" i="1" dirty="0" err="1" smtClean="0">
                <a:solidFill>
                  <a:schemeClr val="tx2"/>
                </a:solidFill>
                <a:effectLst/>
                <a:latin typeface="inherit"/>
              </a:rPr>
              <a:t>Dataset</a:t>
            </a:r>
            <a:r>
              <a:rPr lang="fr-FR" altLang="en-US" sz="2800" b="1" i="1" dirty="0" smtClean="0">
                <a:solidFill>
                  <a:schemeClr val="tx2"/>
                </a:solidFill>
                <a:effectLst/>
                <a:latin typeface="inherit"/>
              </a:rPr>
              <a:t> </a:t>
            </a:r>
            <a:endParaRPr lang="fr-FR" altLang="en-US" sz="2800" b="1" i="1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i="1" dirty="0">
                <a:solidFill>
                  <a:srgbClr val="202124"/>
                </a:solidFill>
                <a:latin typeface="inherit"/>
              </a:rPr>
              <a:t>L'ensemble de données se compose de 9 fichiers csv </a:t>
            </a:r>
            <a:r>
              <a:rPr lang="fr-FR" altLang="en-US" i="1" dirty="0" smtClean="0">
                <a:solidFill>
                  <a:srgbClr val="202124"/>
                </a:solidFill>
                <a:latin typeface="inherit"/>
              </a:rPr>
              <a:t>différents : données réparties en 9 tables différentes  : 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i="1" dirty="0" smtClean="0">
                <a:solidFill>
                  <a:srgbClr val="202124"/>
                </a:solidFill>
                <a:latin typeface="inherit"/>
              </a:rPr>
              <a:t>L'ensemble des </a:t>
            </a:r>
            <a:r>
              <a:rPr lang="fr-FR" altLang="en-US" i="1" dirty="0">
                <a:solidFill>
                  <a:srgbClr val="202124"/>
                </a:solidFill>
                <a:latin typeface="inherit"/>
              </a:rPr>
              <a:t>données sont : </a:t>
            </a:r>
            <a:endParaRPr lang="fr-FR" altLang="en-US" i="1" dirty="0" smtClean="0">
              <a:solidFill>
                <a:srgbClr val="202124"/>
              </a:solidFill>
              <a:latin typeface="inheri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marL="514350" lvl="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Client </a:t>
            </a:r>
            <a:r>
              <a:rPr lang="fr-FR" altLang="en-US" dirty="0" err="1">
                <a:solidFill>
                  <a:srgbClr val="202124"/>
                </a:solidFill>
                <a:latin typeface="inherit"/>
              </a:rPr>
              <a:t>Olist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 (99441,5) </a:t>
            </a: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marL="514350" lvl="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Géolocalisation </a:t>
            </a:r>
            <a:r>
              <a:rPr lang="fr-FR" altLang="en-US" dirty="0" err="1">
                <a:solidFill>
                  <a:srgbClr val="202124"/>
                </a:solidFill>
                <a:latin typeface="inherit"/>
              </a:rPr>
              <a:t>Olist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 (1000163,5) </a:t>
            </a: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marL="514350" lvl="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Commandes d’articles </a:t>
            </a:r>
            <a:r>
              <a:rPr lang="fr-FR" altLang="en-US" dirty="0" err="1" smtClean="0">
                <a:solidFill>
                  <a:srgbClr val="202124"/>
                </a:solidFill>
                <a:latin typeface="inherit"/>
              </a:rPr>
              <a:t>Olist</a:t>
            </a: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 (112650,7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) </a:t>
            </a: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/ Paiements d’articles </a:t>
            </a:r>
            <a:r>
              <a:rPr lang="fr-FR" altLang="en-US" dirty="0" err="1" smtClean="0">
                <a:solidFill>
                  <a:srgbClr val="202124"/>
                </a:solidFill>
                <a:latin typeface="inherit"/>
              </a:rPr>
              <a:t>Olist</a:t>
            </a: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 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(103886,5) </a:t>
            </a: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marL="514350" lvl="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Ordre </a:t>
            </a:r>
            <a:r>
              <a:rPr lang="fr-FR" altLang="en-US" dirty="0" err="1" smtClean="0">
                <a:solidFill>
                  <a:srgbClr val="202124"/>
                </a:solidFill>
                <a:latin typeface="inherit"/>
              </a:rPr>
              <a:t>Olist</a:t>
            </a: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 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(99224,7) </a:t>
            </a: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marL="514350" lvl="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Avis 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sur les commandes </a:t>
            </a:r>
            <a:r>
              <a:rPr lang="fr-FR" altLang="en-US" dirty="0" err="1">
                <a:solidFill>
                  <a:srgbClr val="202124"/>
                </a:solidFill>
                <a:latin typeface="inherit"/>
              </a:rPr>
              <a:t>Olist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 (99441,8) </a:t>
            </a: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marL="514350" lvl="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Produits </a:t>
            </a:r>
            <a:r>
              <a:rPr lang="fr-FR" altLang="en-US" dirty="0" err="1">
                <a:solidFill>
                  <a:srgbClr val="202124"/>
                </a:solidFill>
                <a:latin typeface="inherit"/>
              </a:rPr>
              <a:t>Olist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 (32951,9) </a:t>
            </a: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marL="514350" lvl="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Vendeurs 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d'huiles (3095,4) </a:t>
            </a:r>
            <a:endParaRPr lang="fr-FR" altLang="en-US" dirty="0" smtClean="0">
              <a:solidFill>
                <a:srgbClr val="202124"/>
              </a:solidFill>
              <a:latin typeface="inherit"/>
            </a:endParaRPr>
          </a:p>
          <a:p>
            <a:pPr marL="514350" lvl="0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Traduction des catégories </a:t>
            </a:r>
            <a:r>
              <a:rPr lang="fr-FR" altLang="en-US" dirty="0">
                <a:solidFill>
                  <a:srgbClr val="202124"/>
                </a:solidFill>
                <a:latin typeface="inherit"/>
              </a:rPr>
              <a:t>de </a:t>
            </a:r>
            <a:r>
              <a:rPr lang="fr-FR" altLang="en-US" dirty="0" smtClean="0">
                <a:solidFill>
                  <a:srgbClr val="202124"/>
                </a:solidFill>
                <a:latin typeface="inherit"/>
              </a:rPr>
              <a:t>produits </a:t>
            </a:r>
            <a:endParaRPr lang="fr-FR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728259242"/>
              </p:ext>
            </p:extLst>
          </p:nvPr>
        </p:nvGraphicFramePr>
        <p:xfrm>
          <a:off x="0" y="483518"/>
          <a:ext cx="9144000" cy="427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6732240" cy="555526"/>
          </a:xfrm>
          <a:prstGeom prst="rect">
            <a:avLst/>
          </a:prstGeom>
          <a:solidFill>
            <a:srgbClr val="FFFF00"/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fr-FR" altLang="en-US" sz="3200" b="1" i="1" dirty="0" smtClean="0">
                <a:solidFill>
                  <a:srgbClr val="FF0000"/>
                </a:solidFill>
                <a:latin typeface="inherit"/>
              </a:rPr>
              <a:t>Principales étapes du Nettoyage </a:t>
            </a:r>
            <a:r>
              <a:rPr lang="fr-FR" altLang="en-US" sz="3200" b="1" i="1" dirty="0" smtClean="0">
                <a:solidFill>
                  <a:srgbClr val="FF0000"/>
                </a:solidFill>
              </a:rPr>
              <a:t> </a:t>
            </a:r>
            <a:endParaRPr lang="fr-FR" altLang="en-US" sz="3200" b="1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699542"/>
            <a:ext cx="9144000" cy="281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6495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9150" y="0"/>
            <a:ext cx="9153150" cy="517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260" y="802236"/>
            <a:ext cx="3546699" cy="137434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3728" y="0"/>
            <a:ext cx="4387496" cy="57264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/>
              </a:rPr>
              <a:t>Exploration </a:t>
            </a:r>
            <a:r>
              <a:rPr lang="en-US" dirty="0">
                <a:effectLst/>
              </a:rPr>
              <a:t>des </a:t>
            </a:r>
            <a:r>
              <a:rPr lang="en-US" dirty="0" err="1">
                <a:effectLst/>
              </a:rPr>
              <a:t>données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260" y="2177676"/>
            <a:ext cx="3546699" cy="13743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260" y="3640685"/>
            <a:ext cx="3546699" cy="13611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6589" y="802236"/>
            <a:ext cx="3581179" cy="1374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1893" y="2176581"/>
            <a:ext cx="3635875" cy="1408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1950" y="3607248"/>
            <a:ext cx="3635818" cy="136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297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9150" y="-31100"/>
            <a:ext cx="9153150" cy="517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260" y="829447"/>
            <a:ext cx="3546699" cy="131992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11760" y="0"/>
            <a:ext cx="4298110" cy="61651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/>
              </a:rPr>
              <a:t>Exploration </a:t>
            </a:r>
            <a:r>
              <a:rPr lang="en-US" dirty="0">
                <a:effectLst/>
              </a:rPr>
              <a:t>des </a:t>
            </a:r>
            <a:r>
              <a:rPr lang="en-US" dirty="0" err="1">
                <a:effectLst/>
              </a:rPr>
              <a:t>données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260" y="2190442"/>
            <a:ext cx="3546699" cy="1348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260" y="3646835"/>
            <a:ext cx="3546699" cy="1348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6589" y="810304"/>
            <a:ext cx="3581179" cy="13582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1893" y="2192494"/>
            <a:ext cx="3635875" cy="1377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9491" y="3607248"/>
            <a:ext cx="3560735" cy="136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83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2754</TotalTime>
  <Words>1127</Words>
  <Application>Microsoft Office PowerPoint</Application>
  <PresentationFormat>Affichage à l'écran (16:9)</PresentationFormat>
  <Paragraphs>201</Paragraphs>
  <Slides>31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2" baseType="lpstr">
      <vt:lpstr>Office Theme</vt:lpstr>
      <vt:lpstr>Nom: Kevin Moihié KOUAKOU étudiant de OPENCLASSROOMS</vt:lpstr>
      <vt:lpstr>OBJECTIFS</vt:lpstr>
      <vt:lpstr>Diapositive 3</vt:lpstr>
      <vt:lpstr>INTRODUCTION</vt:lpstr>
      <vt:lpstr>Diapositive 5</vt:lpstr>
      <vt:lpstr>Cleaning du Dataset </vt:lpstr>
      <vt:lpstr>Diapositive 7</vt:lpstr>
      <vt:lpstr>Exploration des données</vt:lpstr>
      <vt:lpstr>Exploration des données</vt:lpstr>
      <vt:lpstr>Exploration des données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uokauok uokauok</cp:lastModifiedBy>
  <cp:revision>323</cp:revision>
  <dcterms:created xsi:type="dcterms:W3CDTF">2013-08-21T19:17:07Z</dcterms:created>
  <dcterms:modified xsi:type="dcterms:W3CDTF">2023-04-14T16:19:19Z</dcterms:modified>
</cp:coreProperties>
</file>